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76" r:id="rId1"/>
  </p:sldMasterIdLst>
  <p:notesMasterIdLst>
    <p:notesMasterId r:id="rId38"/>
  </p:notesMasterIdLst>
  <p:handoutMasterIdLst>
    <p:handoutMasterId r:id="rId39"/>
  </p:handoutMasterIdLst>
  <p:sldIdLst>
    <p:sldId id="676" r:id="rId2"/>
    <p:sldId id="891" r:id="rId3"/>
    <p:sldId id="844" r:id="rId4"/>
    <p:sldId id="960" r:id="rId5"/>
    <p:sldId id="892" r:id="rId6"/>
    <p:sldId id="902" r:id="rId7"/>
    <p:sldId id="894" r:id="rId8"/>
    <p:sldId id="901" r:id="rId9"/>
    <p:sldId id="896" r:id="rId10"/>
    <p:sldId id="954" r:id="rId11"/>
    <p:sldId id="899" r:id="rId12"/>
    <p:sldId id="898" r:id="rId13"/>
    <p:sldId id="955" r:id="rId14"/>
    <p:sldId id="957" r:id="rId15"/>
    <p:sldId id="953" r:id="rId16"/>
    <p:sldId id="956" r:id="rId17"/>
    <p:sldId id="958" r:id="rId18"/>
    <p:sldId id="951" r:id="rId19"/>
    <p:sldId id="950" r:id="rId20"/>
    <p:sldId id="959" r:id="rId21"/>
    <p:sldId id="940" r:id="rId22"/>
    <p:sldId id="915" r:id="rId23"/>
    <p:sldId id="916" r:id="rId24"/>
    <p:sldId id="939" r:id="rId25"/>
    <p:sldId id="921" r:id="rId26"/>
    <p:sldId id="917" r:id="rId27"/>
    <p:sldId id="918" r:id="rId28"/>
    <p:sldId id="919" r:id="rId29"/>
    <p:sldId id="920" r:id="rId30"/>
    <p:sldId id="923" r:id="rId31"/>
    <p:sldId id="925" r:id="rId32"/>
    <p:sldId id="926" r:id="rId33"/>
    <p:sldId id="936" r:id="rId34"/>
    <p:sldId id="933" r:id="rId35"/>
    <p:sldId id="930" r:id="rId36"/>
    <p:sldId id="931" r:id="rId37"/>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2FFDD"/>
    <a:srgbClr val="FFF6E7"/>
    <a:srgbClr val="FFFAF8"/>
    <a:srgbClr val="FFF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5657" autoAdjust="0"/>
  </p:normalViewPr>
  <p:slideViewPr>
    <p:cSldViewPr>
      <p:cViewPr>
        <p:scale>
          <a:sx n="100" d="100"/>
          <a:sy n="100" d="100"/>
        </p:scale>
        <p:origin x="-920" y="2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1" d="100"/>
          <a:sy n="101" d="100"/>
        </p:scale>
        <p:origin x="-2072" y="-96"/>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CA"/>
          </a:p>
        </p:txBody>
      </p:sp>
      <p:sp>
        <p:nvSpPr>
          <p:cNvPr id="3" name="Date Placeholder 2"/>
          <p:cNvSpPr>
            <a:spLocks noGrp="1"/>
          </p:cNvSpPr>
          <p:nvPr>
            <p:ph type="dt" sz="quarter" idx="1"/>
          </p:nvPr>
        </p:nvSpPr>
        <p:spPr>
          <a:xfrm>
            <a:off x="5438775" y="0"/>
            <a:ext cx="4160838" cy="365125"/>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43C33B6C-FBDD-4366-A53A-8E96F546BEA9}" type="datetimeFigureOut">
              <a:rPr lang="en-US"/>
              <a:pPr>
                <a:defRPr/>
              </a:pPr>
              <a:t>19/04/16</a:t>
            </a:fld>
            <a:endParaRPr lang="en-CA"/>
          </a:p>
        </p:txBody>
      </p:sp>
      <p:sp>
        <p:nvSpPr>
          <p:cNvPr id="4" name="Footer Placeholder 3"/>
          <p:cNvSpPr>
            <a:spLocks noGrp="1"/>
          </p:cNvSpPr>
          <p:nvPr>
            <p:ph type="ftr" sz="quarter" idx="2"/>
          </p:nvPr>
        </p:nvSpPr>
        <p:spPr>
          <a:xfrm>
            <a:off x="0" y="6948488"/>
            <a:ext cx="4160838" cy="36512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5438775" y="6948488"/>
            <a:ext cx="4160838" cy="365125"/>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0696EADA-213A-45F5-B748-54F2B8537DEB}" type="slidenum">
              <a:rPr lang="en-CA"/>
              <a:pPr>
                <a:defRPr/>
              </a:pPr>
              <a:t>‹#›</a:t>
            </a:fld>
            <a:endParaRPr lang="en-CA"/>
          </a:p>
        </p:txBody>
      </p:sp>
    </p:spTree>
    <p:extLst>
      <p:ext uri="{BB962C8B-B14F-4D97-AF65-F5344CB8AC3E}">
        <p14:creationId xmlns:p14="http://schemas.microsoft.com/office/powerpoint/2010/main" val="1783352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CA"/>
          </a:p>
        </p:txBody>
      </p:sp>
      <p:sp>
        <p:nvSpPr>
          <p:cNvPr id="3" name="Date Placeholder 2"/>
          <p:cNvSpPr>
            <a:spLocks noGrp="1"/>
          </p:cNvSpPr>
          <p:nvPr>
            <p:ph type="dt" idx="1"/>
          </p:nvPr>
        </p:nvSpPr>
        <p:spPr>
          <a:xfrm>
            <a:off x="5438775" y="0"/>
            <a:ext cx="4160838" cy="365125"/>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DB9FDAB4-4B80-4394-8184-170DAAA6F306}" type="datetimeFigureOut">
              <a:rPr lang="en-US"/>
              <a:pPr>
                <a:defRPr/>
              </a:pPr>
              <a:t>19/04/16</a:t>
            </a:fld>
            <a:endParaRPr lang="en-CA"/>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pPr lvl="0"/>
            <a:endParaRPr lang="en-CA" noProof="0"/>
          </a:p>
        </p:txBody>
      </p:sp>
      <p:sp>
        <p:nvSpPr>
          <p:cNvPr id="5" name="Notes Placeholder 4"/>
          <p:cNvSpPr>
            <a:spLocks noGrp="1"/>
          </p:cNvSpPr>
          <p:nvPr>
            <p:ph type="body" sz="quarter" idx="3"/>
          </p:nvPr>
        </p:nvSpPr>
        <p:spPr>
          <a:xfrm>
            <a:off x="960438" y="3475038"/>
            <a:ext cx="7680325" cy="32908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6948488"/>
            <a:ext cx="4160838" cy="36512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438775" y="6948488"/>
            <a:ext cx="4160838" cy="365125"/>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176C55EC-4F01-44C8-BF74-A79905A8F494}" type="slidenum">
              <a:rPr lang="en-CA"/>
              <a:pPr>
                <a:defRPr/>
              </a:pPr>
              <a:t>‹#›</a:t>
            </a:fld>
            <a:endParaRPr lang="en-CA"/>
          </a:p>
        </p:txBody>
      </p:sp>
    </p:spTree>
    <p:extLst>
      <p:ext uri="{BB962C8B-B14F-4D97-AF65-F5344CB8AC3E}">
        <p14:creationId xmlns:p14="http://schemas.microsoft.com/office/powerpoint/2010/main" val="2794420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endParaRPr lang="en-CA">
              <a:ea typeface="ＭＳ Ｐゴシック" pitchFamily="-107" charset="-128"/>
              <a:cs typeface="ＭＳ Ｐゴシック" pitchFamily="-107" charset="-128"/>
            </a:endParaRPr>
          </a:p>
        </p:txBody>
      </p:sp>
      <p:sp>
        <p:nvSpPr>
          <p:cNvPr id="12292" name="Slide Number Placeholder 3"/>
          <p:cNvSpPr>
            <a:spLocks noGrp="1"/>
          </p:cNvSpPr>
          <p:nvPr>
            <p:ph type="sldNum" sz="quarter" idx="5"/>
          </p:nvPr>
        </p:nvSpPr>
        <p:spPr bwMode="auto">
          <a:noFill/>
          <a:ln>
            <a:miter lim="800000"/>
            <a:headEnd/>
            <a:tailEnd/>
          </a:ln>
        </p:spPr>
        <p:txBody>
          <a:bodyPr/>
          <a:lstStyle/>
          <a:p>
            <a:fld id="{4072775B-DCBE-FF4A-9F98-0EA166085496}" type="slidenum">
              <a:rPr lang="en-CA" smtClean="0">
                <a:latin typeface="Calibri" pitchFamily="-107" charset="0"/>
                <a:ea typeface="Arial" pitchFamily="-107" charset="0"/>
                <a:cs typeface="Arial" pitchFamily="-107" charset="0"/>
              </a:rPr>
              <a:pPr/>
              <a:t>1</a:t>
            </a:fld>
            <a:endParaRPr lang="en-CA" smtClean="0">
              <a:latin typeface="Calibri" pitchFamily="-107" charset="0"/>
              <a:ea typeface="Arial" pitchFamily="-107" charset="0"/>
              <a:cs typeface="Arial" pitchFamily="-107"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bwMode="auto">
          <a:xfrm>
            <a:off x="2971800" y="549275"/>
            <a:ext cx="3659188" cy="27432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fr-FR">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p:cNvSpPr>
          <p:nvPr>
            <p:ph type="sldImg"/>
          </p:nvPr>
        </p:nvSpPr>
        <p:spPr>
          <a:solidFill>
            <a:srgbClr val="FFFFFF"/>
          </a:solidFill>
          <a:ln/>
        </p:spPr>
      </p:sp>
      <p:sp>
        <p:nvSpPr>
          <p:cNvPr id="3481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wrap="square"/>
          <a:lstStyle/>
          <a:p>
            <a:pPr eaLnBrk="1" hangingPunct="1"/>
            <a:endParaRPr lang="fr-FR">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bwMode="auto">
          <a:xfrm>
            <a:off x="2971800" y="549275"/>
            <a:ext cx="3659188" cy="27432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fr-FR">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bwMode="auto">
          <a:xfrm>
            <a:off x="2971800" y="549275"/>
            <a:ext cx="3659188" cy="27432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fr-FR">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bwMode="auto">
          <a:xfrm>
            <a:off x="2971800" y="549275"/>
            <a:ext cx="3659188" cy="27432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fr-FR">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a:xfrm>
            <a:off x="2971800" y="549275"/>
            <a:ext cx="3659188" cy="2743200"/>
          </a:xfrm>
          <a:ln/>
        </p:spPr>
      </p:sp>
      <p:sp>
        <p:nvSpPr>
          <p:cNvPr id="2150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ru-RU">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2971800" y="549275"/>
            <a:ext cx="3659188" cy="2743200"/>
          </a:xfrm>
          <a:noFill/>
          <a:ln>
            <a:solidFill>
              <a:srgbClr val="000000"/>
            </a:solidFill>
            <a:miter lim="800000"/>
            <a:headEnd/>
            <a:tailEnd/>
          </a:ln>
        </p:spPr>
      </p:sp>
      <p:sp>
        <p:nvSpPr>
          <p:cNvPr id="57347" name="Rectangle 3"/>
          <p:cNvSpPr>
            <a:spLocks noGrp="1"/>
          </p:cNvSpPr>
          <p:nvPr>
            <p:ph type="body" idx="1"/>
          </p:nvPr>
        </p:nvSpPr>
        <p:spPr bwMode="auto">
          <a:noFill/>
        </p:spPr>
        <p:txBody>
          <a:bodyPr/>
          <a:lstStyle/>
          <a:p>
            <a:pPr eaLnBrk="1" hangingPunct="1"/>
            <a:endParaRPr lang="ru-RU">
              <a:ea typeface="MS PGothic" pitchFamily="34" charset="-128"/>
              <a:cs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2971800" y="549275"/>
            <a:ext cx="3659188" cy="2743200"/>
          </a:xfrm>
          <a:noFill/>
          <a:ln>
            <a:solidFill>
              <a:srgbClr val="000000"/>
            </a:solidFill>
            <a:miter lim="800000"/>
            <a:headEnd/>
            <a:tailEnd/>
          </a:ln>
        </p:spPr>
      </p:sp>
      <p:sp>
        <p:nvSpPr>
          <p:cNvPr id="57347" name="Rectangle 3"/>
          <p:cNvSpPr>
            <a:spLocks noGrp="1"/>
          </p:cNvSpPr>
          <p:nvPr>
            <p:ph type="body" idx="1"/>
          </p:nvPr>
        </p:nvSpPr>
        <p:spPr bwMode="auto">
          <a:noFill/>
        </p:spPr>
        <p:txBody>
          <a:bodyPr/>
          <a:lstStyle/>
          <a:p>
            <a:pPr eaLnBrk="1" hangingPunct="1"/>
            <a:endParaRPr lang="ru-RU">
              <a:ea typeface="MS PGothic" pitchFamily="34" charset="-128"/>
              <a:cs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2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16130" indent="-275434">
              <a:defRPr>
                <a:solidFill>
                  <a:schemeClr val="tx1"/>
                </a:solidFill>
                <a:latin typeface="Arial" charset="0"/>
              </a:defRPr>
            </a:lvl2pPr>
            <a:lvl3pPr marL="1101738" indent="-220348">
              <a:defRPr>
                <a:solidFill>
                  <a:schemeClr val="tx1"/>
                </a:solidFill>
                <a:latin typeface="Arial" charset="0"/>
              </a:defRPr>
            </a:lvl3pPr>
            <a:lvl4pPr marL="1542433" indent="-220348">
              <a:defRPr>
                <a:solidFill>
                  <a:schemeClr val="tx1"/>
                </a:solidFill>
                <a:latin typeface="Arial" charset="0"/>
              </a:defRPr>
            </a:lvl4pPr>
            <a:lvl5pPr marL="1983128" indent="-220348">
              <a:defRPr>
                <a:solidFill>
                  <a:schemeClr val="tx1"/>
                </a:solidFill>
                <a:latin typeface="Arial" charset="0"/>
              </a:defRPr>
            </a:lvl5pPr>
            <a:lvl6pPr marL="2423823" indent="-220348" fontAlgn="base">
              <a:spcBef>
                <a:spcPct val="0"/>
              </a:spcBef>
              <a:spcAft>
                <a:spcPct val="0"/>
              </a:spcAft>
              <a:defRPr>
                <a:solidFill>
                  <a:schemeClr val="tx1"/>
                </a:solidFill>
                <a:latin typeface="Arial" charset="0"/>
              </a:defRPr>
            </a:lvl6pPr>
            <a:lvl7pPr marL="2864518" indent="-220348" fontAlgn="base">
              <a:spcBef>
                <a:spcPct val="0"/>
              </a:spcBef>
              <a:spcAft>
                <a:spcPct val="0"/>
              </a:spcAft>
              <a:defRPr>
                <a:solidFill>
                  <a:schemeClr val="tx1"/>
                </a:solidFill>
                <a:latin typeface="Arial" charset="0"/>
              </a:defRPr>
            </a:lvl7pPr>
            <a:lvl8pPr marL="3305213" indent="-220348" fontAlgn="base">
              <a:spcBef>
                <a:spcPct val="0"/>
              </a:spcBef>
              <a:spcAft>
                <a:spcPct val="0"/>
              </a:spcAft>
              <a:defRPr>
                <a:solidFill>
                  <a:schemeClr val="tx1"/>
                </a:solidFill>
                <a:latin typeface="Arial" charset="0"/>
              </a:defRPr>
            </a:lvl8pPr>
            <a:lvl9pPr marL="3745908" indent="-220348" fontAlgn="base">
              <a:spcBef>
                <a:spcPct val="0"/>
              </a:spcBef>
              <a:spcAft>
                <a:spcPct val="0"/>
              </a:spcAft>
              <a:defRPr>
                <a:solidFill>
                  <a:schemeClr val="tx1"/>
                </a:solidFill>
                <a:latin typeface="Arial" charset="0"/>
              </a:defRPr>
            </a:lvl9pPr>
          </a:lstStyle>
          <a:p>
            <a:pPr fontAlgn="base">
              <a:spcBef>
                <a:spcPct val="0"/>
              </a:spcBef>
              <a:spcAft>
                <a:spcPct val="0"/>
              </a:spcAft>
              <a:defRPr/>
            </a:pPr>
            <a:fld id="{16C2DF54-2627-47E6-A83A-74B0D407356C}" type="slidenum">
              <a:rPr lang="en-CA" altLang="en-US" smtClean="0">
                <a:latin typeface="Calibri" pitchFamily="34" charset="0"/>
              </a:rPr>
              <a:pPr fontAlgn="base">
                <a:spcBef>
                  <a:spcPct val="0"/>
                </a:spcBef>
                <a:spcAft>
                  <a:spcPct val="0"/>
                </a:spcAft>
                <a:defRPr/>
              </a:pPr>
              <a:t>36</a:t>
            </a:fld>
            <a:endParaRPr lang="en-CA" altLang="en-US" smtClean="0">
              <a:latin typeface="Calibri" pitchFamily="34" charset="0"/>
            </a:endParaRPr>
          </a:p>
        </p:txBody>
      </p:sp>
    </p:spTree>
    <p:extLst>
      <p:ext uri="{BB962C8B-B14F-4D97-AF65-F5344CB8AC3E}">
        <p14:creationId xmlns:p14="http://schemas.microsoft.com/office/powerpoint/2010/main" val="399760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a:lstStyle/>
          <a:p>
            <a:pPr eaLnBrk="1" hangingPunct="1"/>
            <a:endParaRPr lang="fr-CA">
              <a:latin typeface="Arial" pitchFamily="-107" charset="0"/>
              <a:ea typeface="ＭＳ Ｐゴシック" pitchFamily="-107" charset="-128"/>
              <a:cs typeface="ＭＳ Ｐゴシック" pitchFamily="-107" charset="-128"/>
            </a:endParaRPr>
          </a:p>
        </p:txBody>
      </p:sp>
      <p:sp>
        <p:nvSpPr>
          <p:cNvPr id="14340" name="Espace réservé de la date 3"/>
          <p:cNvSpPr>
            <a:spLocks noGrp="1"/>
          </p:cNvSpPr>
          <p:nvPr>
            <p:ph type="dt" sz="quarter" idx="1"/>
          </p:nvPr>
        </p:nvSpPr>
        <p:spPr bwMode="auto">
          <a:noFill/>
          <a:ln>
            <a:miter lim="800000"/>
            <a:headEnd/>
            <a:tailEnd/>
          </a:ln>
        </p:spPr>
        <p:txBody>
          <a:bodyPr/>
          <a:lstStyle/>
          <a:p>
            <a:fld id="{B0FC5CC4-3C0F-BC40-9E3F-FA0863A8D9E8}" type="datetime1">
              <a:rPr lang="fr-FR" smtClean="0">
                <a:latin typeface="Helvetica" pitchFamily="-107" charset="0"/>
                <a:ea typeface="Arial" pitchFamily="-107" charset="0"/>
                <a:cs typeface="Arial" pitchFamily="-107" charset="0"/>
              </a:rPr>
              <a:pPr/>
              <a:t>19/04/16</a:t>
            </a:fld>
            <a:endParaRPr lang="fr-FR" smtClean="0">
              <a:latin typeface="Helvetica" pitchFamily="-107" charset="0"/>
              <a:ea typeface="Arial" pitchFamily="-107" charset="0"/>
              <a:cs typeface="Arial" pitchFamily="-107" charset="0"/>
            </a:endParaRPr>
          </a:p>
        </p:txBody>
      </p:sp>
      <p:sp>
        <p:nvSpPr>
          <p:cNvPr id="14341" name="Espace réservé du numéro de diapositive 4"/>
          <p:cNvSpPr>
            <a:spLocks noGrp="1"/>
          </p:cNvSpPr>
          <p:nvPr>
            <p:ph type="sldNum" sz="quarter" idx="5"/>
          </p:nvPr>
        </p:nvSpPr>
        <p:spPr bwMode="auto">
          <a:noFill/>
          <a:ln>
            <a:miter lim="800000"/>
            <a:headEnd/>
            <a:tailEnd/>
          </a:ln>
        </p:spPr>
        <p:txBody>
          <a:bodyPr/>
          <a:lstStyle/>
          <a:p>
            <a:fld id="{38B338D5-EE85-274E-8F3C-5B8268A7D029}" type="slidenum">
              <a:rPr lang="fr-FR" smtClean="0">
                <a:latin typeface="Helvetica" pitchFamily="-107" charset="0"/>
                <a:ea typeface="Arial" pitchFamily="-107" charset="0"/>
                <a:cs typeface="Arial" pitchFamily="-107" charset="0"/>
              </a:rPr>
              <a:pPr/>
              <a:t>2</a:t>
            </a:fld>
            <a:endParaRPr lang="fr-FR" smtClean="0">
              <a:latin typeface="Helvetica" pitchFamily="-107" charset="0"/>
              <a:ea typeface="Arial" pitchFamily="-107" charset="0"/>
              <a:cs typeface="Arial" pitchFamily="-107"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p:cNvSpPr>
          <p:nvPr>
            <p:ph type="sldImg"/>
          </p:nvPr>
        </p:nvSpPr>
        <p:spPr bwMode="auto">
          <a:xfrm>
            <a:off x="2971800" y="549275"/>
            <a:ext cx="3659188" cy="2743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A">
              <a:latin typeface="Arial" charset="0"/>
              <a:ea typeface="ＭＳ Ｐゴシック" charset="0"/>
              <a:cs typeface="ＭＳ Ｐゴシック" charset="0"/>
            </a:endParaRPr>
          </a:p>
        </p:txBody>
      </p:sp>
      <p:sp>
        <p:nvSpPr>
          <p:cNvPr id="24580" name="Espace réservé de la date 3"/>
          <p:cNvSpPr txBox="1">
            <a:spLocks noGrp="1"/>
          </p:cNvSpPr>
          <p:nvPr/>
        </p:nvSpPr>
        <p:spPr bwMode="auto">
          <a:xfrm>
            <a:off x="5440364" y="1"/>
            <a:ext cx="416083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9EC7393-9E3A-DC41-8050-8319ED38FBF3}" type="datetime1">
              <a:rPr lang="fr-FR" sz="1200"/>
              <a:pPr algn="r" eaLnBrk="1" hangingPunct="1"/>
              <a:t>19/04/16</a:t>
            </a:fld>
            <a:endParaRPr lang="fr-FR" sz="1200"/>
          </a:p>
        </p:txBody>
      </p:sp>
      <p:sp>
        <p:nvSpPr>
          <p:cNvPr id="24581" name="Espace réservé du numéro de diapositive 4"/>
          <p:cNvSpPr txBox="1">
            <a:spLocks noGrp="1"/>
          </p:cNvSpPr>
          <p:nvPr/>
        </p:nvSpPr>
        <p:spPr bwMode="auto">
          <a:xfrm>
            <a:off x="5440364" y="6950076"/>
            <a:ext cx="416083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BA2DEC7-AF37-CE44-8415-90B22E19BF7B}" type="slidenum">
              <a:rPr lang="fr-FR" sz="1200"/>
              <a:pPr algn="r" eaLnBrk="1" hangingPunct="1"/>
              <a:t>5</a:t>
            </a:fld>
            <a:endParaRPr lang="fr-F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p:cNvSpPr>
          <p:nvPr>
            <p:ph type="sldImg"/>
          </p:nvPr>
        </p:nvSpPr>
        <p:spPr bwMode="auto">
          <a:xfrm>
            <a:off x="2971800" y="549275"/>
            <a:ext cx="3659188" cy="2743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A">
              <a:latin typeface="Arial" charset="0"/>
              <a:ea typeface="ＭＳ Ｐゴシック" charset="0"/>
              <a:cs typeface="ＭＳ Ｐゴシック" charset="0"/>
            </a:endParaRPr>
          </a:p>
        </p:txBody>
      </p:sp>
      <p:sp>
        <p:nvSpPr>
          <p:cNvPr id="28676" name="Espace réservé de la date 3"/>
          <p:cNvSpPr txBox="1">
            <a:spLocks noGrp="1"/>
          </p:cNvSpPr>
          <p:nvPr/>
        </p:nvSpPr>
        <p:spPr bwMode="auto">
          <a:xfrm>
            <a:off x="5440364" y="1"/>
            <a:ext cx="416083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3D98CA7-D979-0144-A6C9-3155031540B0}" type="datetime1">
              <a:rPr lang="fr-FR" sz="1200"/>
              <a:pPr algn="r" eaLnBrk="1" hangingPunct="1"/>
              <a:t>19/04/16</a:t>
            </a:fld>
            <a:endParaRPr lang="fr-FR" sz="1200"/>
          </a:p>
        </p:txBody>
      </p:sp>
      <p:sp>
        <p:nvSpPr>
          <p:cNvPr id="28677" name="Espace réservé du numéro de diapositive 4"/>
          <p:cNvSpPr txBox="1">
            <a:spLocks noGrp="1"/>
          </p:cNvSpPr>
          <p:nvPr/>
        </p:nvSpPr>
        <p:spPr bwMode="auto">
          <a:xfrm>
            <a:off x="5440364" y="6950076"/>
            <a:ext cx="416083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C85C44-046B-7C41-91AA-11A20C05DAFB}" type="slidenum">
              <a:rPr lang="fr-FR" sz="1200"/>
              <a:pPr algn="r" eaLnBrk="1" hangingPunct="1"/>
              <a:t>6</a:t>
            </a:fld>
            <a:endParaRPr lang="fr-F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98" eaLnBrk="0" hangingPunct="0">
              <a:defRPr sz="2800" b="1">
                <a:solidFill>
                  <a:schemeClr val="accent1"/>
                </a:solidFill>
                <a:latin typeface="Trebuchet MS" charset="0"/>
                <a:ea typeface="ＭＳ Ｐゴシック" charset="0"/>
                <a:cs typeface="ＭＳ Ｐゴシック" charset="0"/>
              </a:defRPr>
            </a:lvl1pPr>
            <a:lvl2pPr marL="37620685" indent="-37167234" defTabSz="919498" eaLnBrk="0" hangingPunct="0">
              <a:defRPr sz="2800" b="1">
                <a:solidFill>
                  <a:schemeClr val="accent1"/>
                </a:solidFill>
                <a:latin typeface="Trebuchet MS" charset="0"/>
                <a:ea typeface="ＭＳ Ｐゴシック" charset="0"/>
              </a:defRPr>
            </a:lvl2pPr>
            <a:lvl3pPr eaLnBrk="0" hangingPunct="0">
              <a:defRPr sz="2800" b="1">
                <a:solidFill>
                  <a:schemeClr val="accent1"/>
                </a:solidFill>
                <a:latin typeface="Trebuchet MS" charset="0"/>
                <a:ea typeface="ＭＳ Ｐゴシック" charset="0"/>
              </a:defRPr>
            </a:lvl3pPr>
            <a:lvl4pPr eaLnBrk="0" hangingPunct="0">
              <a:defRPr sz="2800" b="1">
                <a:solidFill>
                  <a:schemeClr val="accent1"/>
                </a:solidFill>
                <a:latin typeface="Trebuchet MS" charset="0"/>
                <a:ea typeface="ＭＳ Ｐゴシック" charset="0"/>
              </a:defRPr>
            </a:lvl4pPr>
            <a:lvl5pPr eaLnBrk="0" hangingPunct="0">
              <a:defRPr sz="2800" b="1">
                <a:solidFill>
                  <a:schemeClr val="accent1"/>
                </a:solidFill>
                <a:latin typeface="Trebuchet MS" charset="0"/>
                <a:ea typeface="ＭＳ Ｐゴシック" charset="0"/>
              </a:defRPr>
            </a:lvl5pPr>
            <a:lvl6pPr marL="453451"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6pPr>
            <a:lvl7pPr marL="906902"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7pPr>
            <a:lvl8pPr marL="1360353"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8pPr>
            <a:lvl9pPr marL="1813804"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9pPr>
          </a:lstStyle>
          <a:p>
            <a:pPr eaLnBrk="1" hangingPunct="1"/>
            <a:fld id="{F97B8720-8039-F24A-97C9-192DEFD4D891}" type="slidenum">
              <a:rPr lang="fr-FR" sz="1200" b="0">
                <a:solidFill>
                  <a:schemeClr val="tx1"/>
                </a:solidFill>
                <a:latin typeface="Arial" charset="0"/>
              </a:rPr>
              <a:pPr eaLnBrk="1" hangingPunct="1"/>
              <a:t>8</a:t>
            </a:fld>
            <a:endParaRPr lang="fr-FR" sz="1200" b="0">
              <a:solidFill>
                <a:schemeClr val="tx1"/>
              </a:solidFill>
              <a:latin typeface="Arial" charset="0"/>
            </a:endParaRPr>
          </a:p>
        </p:txBody>
      </p:sp>
      <p:sp>
        <p:nvSpPr>
          <p:cNvPr id="46083" name="Rectangle 2"/>
          <p:cNvSpPr>
            <a:spLocks noGrp="1" noRot="1" noChangeAspect="1" noChangeArrowheads="1" noTextEdit="1"/>
          </p:cNvSpPr>
          <p:nvPr>
            <p:ph type="sldImg"/>
          </p:nvPr>
        </p:nvSpPr>
        <p:spPr>
          <a:xfrm>
            <a:off x="2971800" y="549275"/>
            <a:ext cx="3659188" cy="2743200"/>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p:cNvSpPr>
          <p:nvPr>
            <p:ph type="sldImg"/>
          </p:nvPr>
        </p:nvSpPr>
        <p:spPr bwMode="auto">
          <a:xfrm>
            <a:off x="2971800" y="549275"/>
            <a:ext cx="3659188" cy="27432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fr-FR">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p:cNvSpPr>
          <p:nvPr>
            <p:ph type="sldImg"/>
          </p:nvPr>
        </p:nvSpPr>
        <p:spPr bwMode="auto">
          <a:xfrm>
            <a:off x="2971800" y="549275"/>
            <a:ext cx="3659188" cy="27432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fr-FR">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2E1B3CC4-C9B4-2447-A31A-E3BF5D10D93B}" type="datetime1">
              <a:rPr lang="fr-FR" sz="1300"/>
              <a:pPr eaLnBrk="1" hangingPunct="1"/>
              <a:t>19/04/16</a:t>
            </a:fld>
            <a:endParaRPr lang="fr-FR" sz="1300"/>
          </a:p>
        </p:txBody>
      </p:sp>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D0F706A3-DCE3-664F-86D5-AE6B4BA4B1AA}" type="slidenum">
              <a:rPr lang="fr-FR" sz="1300"/>
              <a:pPr eaLnBrk="1" hangingPunct="1"/>
              <a:t>12</a:t>
            </a:fld>
            <a:endParaRPr lang="fr-FR" sz="1300"/>
          </a:p>
        </p:txBody>
      </p:sp>
      <p:sp>
        <p:nvSpPr>
          <p:cNvPr id="43011" name="Rectangle 2"/>
          <p:cNvSpPr>
            <a:spLocks noGrp="1" noRot="1" noChangeAspect="1" noChangeArrowheads="1"/>
          </p:cNvSpPr>
          <p:nvPr>
            <p:ph type="sldImg"/>
          </p:nvPr>
        </p:nvSpPr>
        <p:spPr bwMode="auto">
          <a:xfrm>
            <a:off x="2971800" y="549275"/>
            <a:ext cx="3659188" cy="27432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3012"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sz="4400">
                <a:solidFill>
                  <a:schemeClr val="tx2"/>
                </a:solidFill>
                <a:latin typeface="Helvetica" charset="0"/>
                <a:ea typeface="ＭＳ Ｐゴシック" charset="0"/>
                <a:cs typeface="ＭＳ Ｐゴシック" charset="0"/>
              </a:defRPr>
            </a:lvl1pPr>
            <a:lvl2pPr marL="742950" indent="-285750" eaLnBrk="0" hangingPunct="0">
              <a:defRPr sz="4400">
                <a:solidFill>
                  <a:schemeClr val="tx2"/>
                </a:solidFill>
                <a:latin typeface="Helvetica" charset="0"/>
                <a:ea typeface="ＭＳ Ｐゴシック" charset="0"/>
              </a:defRPr>
            </a:lvl2pPr>
            <a:lvl3pPr marL="1143000" indent="-228600" eaLnBrk="0" hangingPunct="0">
              <a:defRPr sz="4400">
                <a:solidFill>
                  <a:schemeClr val="tx2"/>
                </a:solidFill>
                <a:latin typeface="Helvetica" charset="0"/>
                <a:ea typeface="ＭＳ Ｐゴシック" charset="0"/>
              </a:defRPr>
            </a:lvl3pPr>
            <a:lvl4pPr marL="1600200" indent="-228600" eaLnBrk="0" hangingPunct="0">
              <a:defRPr sz="4400">
                <a:solidFill>
                  <a:schemeClr val="tx2"/>
                </a:solidFill>
                <a:latin typeface="Helvetica" charset="0"/>
                <a:ea typeface="ＭＳ Ｐゴシック" charset="0"/>
              </a:defRPr>
            </a:lvl4pPr>
            <a:lvl5pPr marL="2057400" indent="-228600" eaLnBrk="0" hangingPunct="0">
              <a:defRPr sz="4400">
                <a:solidFill>
                  <a:schemeClr val="tx2"/>
                </a:solidFill>
                <a:latin typeface="Helvetica" charset="0"/>
                <a:ea typeface="ＭＳ Ｐゴシック" charset="0"/>
              </a:defRPr>
            </a:lvl5pPr>
            <a:lvl6pPr marL="2514600" indent="-228600" eaLnBrk="0" fontAlgn="base" hangingPunct="0">
              <a:spcBef>
                <a:spcPct val="0"/>
              </a:spcBef>
              <a:spcAft>
                <a:spcPct val="0"/>
              </a:spcAft>
              <a:defRPr sz="4400">
                <a:solidFill>
                  <a:schemeClr val="tx2"/>
                </a:solidFill>
                <a:latin typeface="Helvetica" charset="0"/>
                <a:ea typeface="ＭＳ Ｐゴシック" charset="0"/>
              </a:defRPr>
            </a:lvl6pPr>
            <a:lvl7pPr marL="2971800" indent="-228600" eaLnBrk="0" fontAlgn="base" hangingPunct="0">
              <a:spcBef>
                <a:spcPct val="0"/>
              </a:spcBef>
              <a:spcAft>
                <a:spcPct val="0"/>
              </a:spcAft>
              <a:defRPr sz="4400">
                <a:solidFill>
                  <a:schemeClr val="tx2"/>
                </a:solidFill>
                <a:latin typeface="Helvetica" charset="0"/>
                <a:ea typeface="ＭＳ Ｐゴシック" charset="0"/>
              </a:defRPr>
            </a:lvl7pPr>
            <a:lvl8pPr marL="3429000" indent="-228600" eaLnBrk="0" fontAlgn="base" hangingPunct="0">
              <a:spcBef>
                <a:spcPct val="0"/>
              </a:spcBef>
              <a:spcAft>
                <a:spcPct val="0"/>
              </a:spcAft>
              <a:defRPr sz="4400">
                <a:solidFill>
                  <a:schemeClr val="tx2"/>
                </a:solidFill>
                <a:latin typeface="Helvetica" charset="0"/>
                <a:ea typeface="ＭＳ Ｐゴシック" charset="0"/>
              </a:defRPr>
            </a:lvl8pPr>
            <a:lvl9pPr marL="3886200" indent="-228600" eaLnBrk="0" fontAlgn="base" hangingPunct="0">
              <a:spcBef>
                <a:spcPct val="0"/>
              </a:spcBef>
              <a:spcAft>
                <a:spcPct val="0"/>
              </a:spcAft>
              <a:defRPr sz="4400">
                <a:solidFill>
                  <a:schemeClr val="tx2"/>
                </a:solidFill>
                <a:latin typeface="Helvetica" charset="0"/>
                <a:ea typeface="ＭＳ Ｐゴシック" charset="0"/>
              </a:defRPr>
            </a:lvl9pPr>
          </a:lstStyle>
          <a:p>
            <a:pPr eaLnBrk="1" hangingPunct="1"/>
            <a:fld id="{B9825F06-CA79-4F40-9C6B-294C5C5ACA8C}" type="datetime1">
              <a:rPr lang="fr-FR" sz="1200">
                <a:solidFill>
                  <a:schemeClr val="tx1"/>
                </a:solidFill>
                <a:latin typeface="Arial" charset="0"/>
              </a:rPr>
              <a:pPr eaLnBrk="1" hangingPunct="1"/>
              <a:t>19/04/16</a:t>
            </a:fld>
            <a:endParaRPr lang="fr-FR" sz="1200">
              <a:solidFill>
                <a:schemeClr val="tx1"/>
              </a:solidFill>
              <a:latin typeface="Arial" charset="0"/>
            </a:endParaRPr>
          </a:p>
        </p:txBody>
      </p:sp>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defRPr sz="4400">
                <a:solidFill>
                  <a:schemeClr val="tx2"/>
                </a:solidFill>
                <a:latin typeface="Helvetica" charset="0"/>
                <a:ea typeface="ＭＳ Ｐゴシック" charset="0"/>
                <a:cs typeface="ＭＳ Ｐゴシック" charset="0"/>
              </a:defRPr>
            </a:lvl1pPr>
            <a:lvl2pPr marL="742950" indent="-285750" eaLnBrk="0" hangingPunct="0">
              <a:defRPr sz="4400">
                <a:solidFill>
                  <a:schemeClr val="tx2"/>
                </a:solidFill>
                <a:latin typeface="Helvetica" charset="0"/>
                <a:ea typeface="ＭＳ Ｐゴシック" charset="0"/>
              </a:defRPr>
            </a:lvl2pPr>
            <a:lvl3pPr marL="1143000" indent="-228600" eaLnBrk="0" hangingPunct="0">
              <a:defRPr sz="4400">
                <a:solidFill>
                  <a:schemeClr val="tx2"/>
                </a:solidFill>
                <a:latin typeface="Helvetica" charset="0"/>
                <a:ea typeface="ＭＳ Ｐゴシック" charset="0"/>
              </a:defRPr>
            </a:lvl3pPr>
            <a:lvl4pPr marL="1600200" indent="-228600" eaLnBrk="0" hangingPunct="0">
              <a:defRPr sz="4400">
                <a:solidFill>
                  <a:schemeClr val="tx2"/>
                </a:solidFill>
                <a:latin typeface="Helvetica" charset="0"/>
                <a:ea typeface="ＭＳ Ｐゴシック" charset="0"/>
              </a:defRPr>
            </a:lvl4pPr>
            <a:lvl5pPr marL="2057400" indent="-228600" eaLnBrk="0" hangingPunct="0">
              <a:defRPr sz="4400">
                <a:solidFill>
                  <a:schemeClr val="tx2"/>
                </a:solidFill>
                <a:latin typeface="Helvetica" charset="0"/>
                <a:ea typeface="ＭＳ Ｐゴシック" charset="0"/>
              </a:defRPr>
            </a:lvl5pPr>
            <a:lvl6pPr marL="2514600" indent="-228600" eaLnBrk="0" fontAlgn="base" hangingPunct="0">
              <a:spcBef>
                <a:spcPct val="0"/>
              </a:spcBef>
              <a:spcAft>
                <a:spcPct val="0"/>
              </a:spcAft>
              <a:defRPr sz="4400">
                <a:solidFill>
                  <a:schemeClr val="tx2"/>
                </a:solidFill>
                <a:latin typeface="Helvetica" charset="0"/>
                <a:ea typeface="ＭＳ Ｐゴシック" charset="0"/>
              </a:defRPr>
            </a:lvl6pPr>
            <a:lvl7pPr marL="2971800" indent="-228600" eaLnBrk="0" fontAlgn="base" hangingPunct="0">
              <a:spcBef>
                <a:spcPct val="0"/>
              </a:spcBef>
              <a:spcAft>
                <a:spcPct val="0"/>
              </a:spcAft>
              <a:defRPr sz="4400">
                <a:solidFill>
                  <a:schemeClr val="tx2"/>
                </a:solidFill>
                <a:latin typeface="Helvetica" charset="0"/>
                <a:ea typeface="ＭＳ Ｐゴシック" charset="0"/>
              </a:defRPr>
            </a:lvl7pPr>
            <a:lvl8pPr marL="3429000" indent="-228600" eaLnBrk="0" fontAlgn="base" hangingPunct="0">
              <a:spcBef>
                <a:spcPct val="0"/>
              </a:spcBef>
              <a:spcAft>
                <a:spcPct val="0"/>
              </a:spcAft>
              <a:defRPr sz="4400">
                <a:solidFill>
                  <a:schemeClr val="tx2"/>
                </a:solidFill>
                <a:latin typeface="Helvetica" charset="0"/>
                <a:ea typeface="ＭＳ Ｐゴシック" charset="0"/>
              </a:defRPr>
            </a:lvl8pPr>
            <a:lvl9pPr marL="3886200" indent="-228600" eaLnBrk="0" fontAlgn="base" hangingPunct="0">
              <a:spcBef>
                <a:spcPct val="0"/>
              </a:spcBef>
              <a:spcAft>
                <a:spcPct val="0"/>
              </a:spcAft>
              <a:defRPr sz="4400">
                <a:solidFill>
                  <a:schemeClr val="tx2"/>
                </a:solidFill>
                <a:latin typeface="Helvetica" charset="0"/>
                <a:ea typeface="ＭＳ Ｐゴシック" charset="0"/>
              </a:defRPr>
            </a:lvl9pPr>
          </a:lstStyle>
          <a:p>
            <a:pPr eaLnBrk="1" hangingPunct="1"/>
            <a:fld id="{1B92AA8B-DC12-0E4A-9DC3-35B04164D20A}" type="slidenum">
              <a:rPr lang="fr-FR" sz="1200">
                <a:solidFill>
                  <a:schemeClr val="tx1"/>
                </a:solidFill>
                <a:latin typeface="Arial" charset="0"/>
              </a:rPr>
              <a:pPr eaLnBrk="1" hangingPunct="1"/>
              <a:t>13</a:t>
            </a:fld>
            <a:endParaRPr lang="fr-FR" sz="1200">
              <a:solidFill>
                <a:schemeClr val="tx1"/>
              </a:solidFill>
              <a:latin typeface="Arial" charset="0"/>
            </a:endParaRPr>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wrap="square"/>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6" name="Straight Connector 5"/>
          <p:cNvCxnSpPr/>
          <p:nvPr userDrawn="1"/>
        </p:nvCxnSpPr>
        <p:spPr>
          <a:xfrm>
            <a:off x="0" y="3200400"/>
            <a:ext cx="8382000"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533400" y="1371600"/>
            <a:ext cx="7851648" cy="1828800"/>
          </a:xfrm>
          <a:ln>
            <a:noFill/>
          </a:ln>
        </p:spPr>
        <p:txBody>
          <a:bodyPr tIns="0" rIns="18288" anchor="b">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32" name="Text Placeholder 31"/>
          <p:cNvSpPr>
            <a:spLocks noGrp="1"/>
          </p:cNvSpPr>
          <p:nvPr>
            <p:ph type="body" sz="quarter" idx="10"/>
          </p:nvPr>
        </p:nvSpPr>
        <p:spPr>
          <a:xfrm>
            <a:off x="533400" y="5257800"/>
            <a:ext cx="7848600" cy="838200"/>
          </a:xfrm>
        </p:spPr>
        <p:txBody>
          <a:bodyPr>
            <a:normAutofit/>
          </a:bodyPr>
          <a:lstStyle>
            <a:lvl1pPr algn="r">
              <a:buNone/>
              <a:defRPr sz="1600"/>
            </a:lvl1pPr>
          </a:lstStyle>
          <a:p>
            <a:pPr lvl="0"/>
            <a:r>
              <a:rPr lang="en-US" dirty="0" smtClean="0"/>
              <a:t>Click to edit Master text styles</a:t>
            </a:r>
          </a:p>
        </p:txBody>
      </p:sp>
      <p:sp>
        <p:nvSpPr>
          <p:cNvPr id="4" name="Rectangle 3"/>
          <p:cNvSpPr/>
          <p:nvPr userDrawn="1"/>
        </p:nvSpPr>
        <p:spPr>
          <a:xfrm rot="19563908">
            <a:off x="247732" y="1814738"/>
            <a:ext cx="10544014" cy="5196587"/>
          </a:xfrm>
          <a:prstGeom prst="rect">
            <a:avLst/>
          </a:prstGeom>
          <a:blipFill dpi="0" rotWithShape="1">
            <a:blip r:embed="rId3">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526881"/>
      </p:ext>
    </p:extLst>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000" b="1" cap="none" baseline="0" dirty="0">
                <a:ln w="635">
                  <a:noFill/>
                </a:ln>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0352" y="2704664"/>
            <a:ext cx="7772400" cy="1509712"/>
          </a:xfrm>
        </p:spPr>
        <p:txBody>
          <a:bodyPr lIns="45720" rIns="45720">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080A7019-14BD-4A65-887B-5F9FDC780F39}" type="slidenum">
              <a:rPr lang="en-US"/>
              <a:pPr>
                <a:defRPr/>
              </a:pPr>
              <a:t>‹#›</a:t>
            </a:fld>
            <a:endParaRPr lang="en-US"/>
          </a:p>
        </p:txBody>
      </p:sp>
      <p:pic>
        <p:nvPicPr>
          <p:cNvPr id="5" name="Picture 13" descr="ICRP Logo and Title.gif"/>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013" y="6418263"/>
            <a:ext cx="38115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652928"/>
      </p:ext>
    </p:extLst>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600" b="1">
                <a:solidFill>
                  <a:schemeClr val="accent1">
                    <a:lumMod val="75000"/>
                  </a:schemeClr>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24400"/>
          </a:xfrm>
        </p:spPr>
        <p:txBody>
          <a:bodyPr/>
          <a:lstStyle>
            <a:lvl1pPr>
              <a:defRPr sz="2200" b="1"/>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12EFA2FD-B014-469B-A9B1-DD8B8790061E}" type="slidenum">
              <a:rPr lang="en-US"/>
              <a:pPr>
                <a:defRPr/>
              </a:pPr>
              <a:t>‹#›</a:t>
            </a:fld>
            <a:endParaRPr lang="en-US"/>
          </a:p>
        </p:txBody>
      </p:sp>
      <p:pic>
        <p:nvPicPr>
          <p:cNvPr id="5" name="Picture 13" descr="ICRP Logo and Title.gif"/>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013" y="6418263"/>
            <a:ext cx="38115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927136"/>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3600" b="1">
                <a:solidFill>
                  <a:schemeClr val="accent1">
                    <a:lumMod val="75000"/>
                  </a:schemeClr>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724400"/>
          </a:xfrm>
        </p:spPr>
        <p:txBody>
          <a:bodyPr/>
          <a:lstStyle>
            <a:lvl1pPr>
              <a:defRPr sz="2200" b="1"/>
            </a:lvl1pPr>
            <a:lvl2pPr>
              <a:defRPr sz="21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724400"/>
          </a:xfrm>
        </p:spPr>
        <p:txBody>
          <a:bodyPr/>
          <a:lstStyle>
            <a:lvl1pPr>
              <a:defRPr sz="2200" b="1"/>
            </a:lvl1pPr>
            <a:lvl2pPr>
              <a:defRPr sz="21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7"/>
          <p:cNvSpPr>
            <a:spLocks noGrp="1"/>
          </p:cNvSpPr>
          <p:nvPr>
            <p:ph type="sldNum" sz="quarter" idx="10"/>
          </p:nvPr>
        </p:nvSpPr>
        <p:spPr/>
        <p:txBody>
          <a:bodyPr/>
          <a:lstStyle>
            <a:lvl1pPr>
              <a:defRPr/>
            </a:lvl1pPr>
          </a:lstStyle>
          <a:p>
            <a:pPr>
              <a:defRPr/>
            </a:pPr>
            <a:fld id="{4C7FFDF3-5890-479E-AA08-62A4F1D9DCFE}" type="slidenum">
              <a:rPr lang="en-CA"/>
              <a:pPr>
                <a:defRPr/>
              </a:pPr>
              <a:t>‹#›</a:t>
            </a:fld>
            <a:endParaRPr lang="en-CA" dirty="0"/>
          </a:p>
        </p:txBody>
      </p:sp>
      <p:pic>
        <p:nvPicPr>
          <p:cNvPr id="6" name="Picture 13" descr="ICRP Logo and Title.gif"/>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013" y="6418263"/>
            <a:ext cx="38115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268762"/>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304800" y="457200"/>
            <a:ext cx="2438400" cy="56388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userDrawn="1"/>
        </p:nvCxnSpPr>
        <p:spPr>
          <a:xfrm rot="5400000">
            <a:off x="-266700" y="3162300"/>
            <a:ext cx="6326188" cy="1588"/>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514352"/>
            <a:ext cx="2286000" cy="1162050"/>
          </a:xfrm>
        </p:spPr>
        <p:txBody>
          <a:bodyPr anchor="b">
            <a:noAutofit/>
          </a:bodyPr>
          <a:lstStyle>
            <a:lvl1pPr algn="l" rtl="0">
              <a:spcBef>
                <a:spcPct val="0"/>
              </a:spcBef>
              <a:buNone/>
              <a:defRPr sz="2600" b="0">
                <a:ln>
                  <a:noFill/>
                </a:ln>
                <a:solidFill>
                  <a:schemeClr val="tx2">
                    <a:lumMod val="20000"/>
                    <a:lumOff val="80000"/>
                  </a:schemeClr>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381000" y="1676400"/>
            <a:ext cx="2286000" cy="4343400"/>
          </a:xfrm>
        </p:spPr>
        <p:txBody>
          <a:bodyPr lIns="18288" rIns="18288"/>
          <a:lstStyle>
            <a:lvl1pPr marL="0" indent="0" algn="l">
              <a:buNone/>
              <a:defRPr sz="1400">
                <a:solidFill>
                  <a:schemeClr val="bg1"/>
                </a:solidFill>
              </a:defRPr>
            </a:lvl1pPr>
            <a:lvl2pPr indent="0" algn="l">
              <a:buNone/>
              <a:defRPr sz="1200"/>
            </a:lvl2pPr>
            <a:lvl3pPr indent="0" algn="l">
              <a:buNone/>
              <a:defRPr sz="1000"/>
            </a:lvl3pPr>
            <a:lvl4pPr indent="0" algn="l">
              <a:buNone/>
              <a:defRPr sz="900"/>
            </a:lvl4pPr>
            <a:lvl5pPr indent="0" algn="l">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048000" y="533400"/>
            <a:ext cx="5638800" cy="5791200"/>
          </a:xfrm>
        </p:spPr>
        <p:txBody>
          <a:bodyPr tIns="0"/>
          <a:lstStyle>
            <a:lvl1pPr>
              <a:defRPr sz="2800"/>
            </a:lvl1pPr>
            <a:lvl2pPr>
              <a:defRPr sz="26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pPr>
              <a:defRPr/>
            </a:pPr>
            <a:fld id="{60D1EA6A-A152-4362-82E5-F40573E11958}" type="slidenum">
              <a:rPr lang="en-CA"/>
              <a:pPr>
                <a:defRPr/>
              </a:pPr>
              <a:t>‹#›</a:t>
            </a:fld>
            <a:endParaRPr lang="en-CA"/>
          </a:p>
        </p:txBody>
      </p:sp>
      <p:pic>
        <p:nvPicPr>
          <p:cNvPr id="8" name="Picture 13" descr="ICRP Logo and Title.gif"/>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013" y="6418263"/>
            <a:ext cx="38115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483972"/>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561975" y="514350"/>
            <a:ext cx="8020050" cy="78105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561975" y="1447800"/>
            <a:ext cx="3933825" cy="4502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447800"/>
            <a:ext cx="3933825" cy="4502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a:xfrm>
            <a:off x="5916613" y="6381750"/>
            <a:ext cx="2895600" cy="476250"/>
          </a:xfrm>
          <a:prstGeom prst="rect">
            <a:avLst/>
          </a:prstGeom>
        </p:spPr>
        <p:txBody>
          <a:bodyPr/>
          <a:lstStyle>
            <a:lvl1pPr>
              <a:defRPr/>
            </a:lvl1pPr>
          </a:lstStyle>
          <a:p>
            <a:pPr>
              <a:defRPr/>
            </a:pPr>
            <a:r>
              <a:rPr lang="en-US"/>
              <a:t>Mol, September 2008</a:t>
            </a:r>
          </a:p>
        </p:txBody>
      </p:sp>
      <p:sp>
        <p:nvSpPr>
          <p:cNvPr id="6" name="Espace réservé du numéro de diapositive 5"/>
          <p:cNvSpPr>
            <a:spLocks noGrp="1"/>
          </p:cNvSpPr>
          <p:nvPr>
            <p:ph type="sldNum" sz="quarter" idx="11"/>
          </p:nvPr>
        </p:nvSpPr>
        <p:spPr>
          <a:xfrm>
            <a:off x="7010400" y="6381750"/>
            <a:ext cx="2133600" cy="476250"/>
          </a:xfrm>
        </p:spPr>
        <p:txBody>
          <a:bodyPr/>
          <a:lstStyle>
            <a:lvl1pPr>
              <a:defRPr/>
            </a:lvl1pPr>
          </a:lstStyle>
          <a:p>
            <a:pPr>
              <a:defRPr/>
            </a:pPr>
            <a:fld id="{B4B31B96-E0F0-D649-A3E9-08D094A00068}" type="slidenum">
              <a:rPr lang="en-US"/>
              <a:pPr>
                <a:defRPr/>
              </a:pPr>
              <a:t>‹#›</a:t>
            </a:fld>
            <a:endParaRPr lang="en-US"/>
          </a:p>
        </p:txBody>
      </p:sp>
    </p:spTree>
    <p:extLst>
      <p:ext uri="{BB962C8B-B14F-4D97-AF65-F5344CB8AC3E}">
        <p14:creationId xmlns:p14="http://schemas.microsoft.com/office/powerpoint/2010/main" val="210557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67"/>
          <p:cNvSpPr>
            <a:spLocks noGrp="1" noChangeArrowheads="1"/>
          </p:cNvSpPr>
          <p:nvPr>
            <p:ph type="dt" sz="half" idx="10"/>
          </p:nvPr>
        </p:nvSpPr>
        <p:spPr>
          <a:xfrm rot="16200000">
            <a:off x="-647700" y="5600700"/>
            <a:ext cx="1905000" cy="457200"/>
          </a:xfrm>
          <a:prstGeom prst="rect">
            <a:avLst/>
          </a:prstGeom>
          <a:ln/>
        </p:spPr>
        <p:txBody>
          <a:bodyPr/>
          <a:lstStyle>
            <a:lvl1pPr>
              <a:defRPr/>
            </a:lvl1pPr>
          </a:lstStyle>
          <a:p>
            <a:pPr>
              <a:defRPr/>
            </a:pPr>
            <a:r>
              <a:rPr lang="fr-FR"/>
              <a:t>29/10/10</a:t>
            </a:r>
          </a:p>
        </p:txBody>
      </p:sp>
      <p:sp>
        <p:nvSpPr>
          <p:cNvPr id="4" name="Rectangle 68"/>
          <p:cNvSpPr>
            <a:spLocks noGrp="1" noChangeArrowheads="1"/>
          </p:cNvSpPr>
          <p:nvPr>
            <p:ph type="ftr" sz="quarter" idx="11"/>
          </p:nvPr>
        </p:nvSpPr>
        <p:spPr>
          <a:xfrm>
            <a:off x="3276600" y="6286500"/>
            <a:ext cx="2895600" cy="457200"/>
          </a:xfrm>
          <a:prstGeom prst="rect">
            <a:avLst/>
          </a:prstGeom>
          <a:ln/>
        </p:spPr>
        <p:txBody>
          <a:bodyPr/>
          <a:lstStyle>
            <a:lvl1pPr>
              <a:defRPr/>
            </a:lvl1pPr>
          </a:lstStyle>
          <a:p>
            <a:pPr>
              <a:defRPr/>
            </a:pPr>
            <a:endParaRPr lang="fr-FR"/>
          </a:p>
        </p:txBody>
      </p:sp>
      <p:sp>
        <p:nvSpPr>
          <p:cNvPr id="5" name="Rectangle 69"/>
          <p:cNvSpPr>
            <a:spLocks noGrp="1" noChangeArrowheads="1"/>
          </p:cNvSpPr>
          <p:nvPr>
            <p:ph type="sldNum" sz="quarter" idx="12"/>
          </p:nvPr>
        </p:nvSpPr>
        <p:spPr>
          <a:ln/>
        </p:spPr>
        <p:txBody>
          <a:bodyPr/>
          <a:lstStyle>
            <a:lvl1pPr>
              <a:defRPr/>
            </a:lvl1pPr>
          </a:lstStyle>
          <a:p>
            <a:pPr>
              <a:defRPr/>
            </a:pPr>
            <a:fld id="{3144DE44-F5F6-F44B-AFE2-7B18E874BC68}" type="slidenum">
              <a:rPr lang="fr-FR"/>
              <a:pPr>
                <a:defRPr/>
              </a:pPr>
              <a:t>‹#›</a:t>
            </a:fld>
            <a:endParaRPr lang="fr-FR" dirty="0"/>
          </a:p>
        </p:txBody>
      </p:sp>
    </p:spTree>
    <p:extLst>
      <p:ext uri="{BB962C8B-B14F-4D97-AF65-F5344CB8AC3E}">
        <p14:creationId xmlns:p14="http://schemas.microsoft.com/office/powerpoint/2010/main" val="182840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xfrm rot="16200000">
            <a:off x="-647700" y="5600700"/>
            <a:ext cx="1905000" cy="457200"/>
          </a:xfrm>
          <a:prstGeom prst="rect">
            <a:avLst/>
          </a:prstGeom>
          <a:ln/>
        </p:spPr>
        <p:txBody>
          <a:bodyPr/>
          <a:lstStyle>
            <a:lvl1pPr>
              <a:defRPr/>
            </a:lvl1pPr>
          </a:lstStyle>
          <a:p>
            <a:pPr>
              <a:defRPr/>
            </a:pPr>
            <a:r>
              <a:rPr lang="fr-FR"/>
              <a:t>29/10/10</a:t>
            </a:r>
          </a:p>
        </p:txBody>
      </p:sp>
      <p:sp>
        <p:nvSpPr>
          <p:cNvPr id="3" name="Rectangle 68"/>
          <p:cNvSpPr>
            <a:spLocks noGrp="1" noChangeArrowheads="1"/>
          </p:cNvSpPr>
          <p:nvPr>
            <p:ph type="ftr" sz="quarter" idx="11"/>
          </p:nvPr>
        </p:nvSpPr>
        <p:spPr>
          <a:xfrm>
            <a:off x="3276600" y="6286500"/>
            <a:ext cx="2895600" cy="457200"/>
          </a:xfrm>
          <a:prstGeom prst="rect">
            <a:avLst/>
          </a:prstGeom>
          <a:ln/>
        </p:spPr>
        <p:txBody>
          <a:bodyPr/>
          <a:lstStyle>
            <a:lvl1pPr>
              <a:defRPr/>
            </a:lvl1pPr>
          </a:lstStyle>
          <a:p>
            <a:pPr>
              <a:defRPr/>
            </a:pPr>
            <a:endParaRPr lang="fr-FR"/>
          </a:p>
        </p:txBody>
      </p:sp>
      <p:sp>
        <p:nvSpPr>
          <p:cNvPr id="4" name="Rectangle 69"/>
          <p:cNvSpPr>
            <a:spLocks noGrp="1" noChangeArrowheads="1"/>
          </p:cNvSpPr>
          <p:nvPr>
            <p:ph type="sldNum" sz="quarter" idx="12"/>
          </p:nvPr>
        </p:nvSpPr>
        <p:spPr>
          <a:ln/>
        </p:spPr>
        <p:txBody>
          <a:bodyPr/>
          <a:lstStyle>
            <a:lvl1pPr>
              <a:defRPr/>
            </a:lvl1pPr>
          </a:lstStyle>
          <a:p>
            <a:pPr>
              <a:defRPr/>
            </a:pPr>
            <a:fld id="{B6372F43-7D91-D247-99E9-75A21CA90F22}" type="slidenum">
              <a:rPr lang="fr-FR"/>
              <a:pPr>
                <a:defRPr/>
              </a:pPr>
              <a:t>‹#›</a:t>
            </a:fld>
            <a:endParaRPr lang="fr-FR" dirty="0"/>
          </a:p>
        </p:txBody>
      </p:sp>
    </p:spTree>
    <p:extLst>
      <p:ext uri="{BB962C8B-B14F-4D97-AF65-F5344CB8AC3E}">
        <p14:creationId xmlns:p14="http://schemas.microsoft.com/office/powerpoint/2010/main" val="6941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685800"/>
            <a:ext cx="7924800" cy="685800"/>
          </a:xfrm>
        </p:spPr>
        <p:txBody>
          <a:bodyPr/>
          <a:lstStyle/>
          <a:p>
            <a:r>
              <a:rPr lang="fr-FR" smtClean="0"/>
              <a:t>Cliquez et modifiez le titre</a:t>
            </a:r>
            <a:endParaRPr lang="fr-FR"/>
          </a:p>
        </p:txBody>
      </p:sp>
      <p:sp>
        <p:nvSpPr>
          <p:cNvPr id="3" name="Espace réservé du tableau 2"/>
          <p:cNvSpPr>
            <a:spLocks noGrp="1"/>
          </p:cNvSpPr>
          <p:nvPr>
            <p:ph type="tbl" idx="1"/>
          </p:nvPr>
        </p:nvSpPr>
        <p:spPr>
          <a:xfrm>
            <a:off x="685800" y="1524000"/>
            <a:ext cx="7848600" cy="4953000"/>
          </a:xfrm>
        </p:spPr>
        <p:txBody>
          <a:bodyPr/>
          <a:lstStyle/>
          <a:p>
            <a:pPr lvl="0"/>
            <a:endParaRPr lang="fr-FR" noProof="0"/>
          </a:p>
        </p:txBody>
      </p:sp>
      <p:sp>
        <p:nvSpPr>
          <p:cNvPr id="4" name="Espace réservé du numéro de diapositive 3"/>
          <p:cNvSpPr>
            <a:spLocks noGrp="1"/>
          </p:cNvSpPr>
          <p:nvPr>
            <p:ph type="sldNum" sz="quarter" idx="10"/>
          </p:nvPr>
        </p:nvSpPr>
        <p:spPr>
          <a:xfrm>
            <a:off x="8305800" y="6400800"/>
            <a:ext cx="609600" cy="228600"/>
          </a:xfrm>
        </p:spPr>
        <p:txBody>
          <a:bodyPr/>
          <a:lstStyle>
            <a:lvl1pPr>
              <a:defRPr smtClean="0"/>
            </a:lvl1pPr>
          </a:lstStyle>
          <a:p>
            <a:pPr>
              <a:defRPr/>
            </a:pPr>
            <a:fld id="{D5ADF67D-9686-7C43-90CD-6AF75C6794ED}" type="slidenum">
              <a:rPr lang="fr-FR"/>
              <a:pPr>
                <a:defRPr/>
              </a:pPr>
              <a:t>‹#›</a:t>
            </a:fld>
            <a:endParaRPr lang="fr-FR"/>
          </a:p>
        </p:txBody>
      </p:sp>
    </p:spTree>
    <p:extLst>
      <p:ext uri="{BB962C8B-B14F-4D97-AF65-F5344CB8AC3E}">
        <p14:creationId xmlns:p14="http://schemas.microsoft.com/office/powerpoint/2010/main" val="4097684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10000">
              <a:schemeClr val="accent1">
                <a:tint val="44500"/>
                <a:satMod val="160000"/>
                <a:lumMod val="20000"/>
                <a:lumOff val="80000"/>
              </a:schemeClr>
            </a:gs>
            <a:gs pos="100000">
              <a:schemeClr val="accent1">
                <a:tint val="23500"/>
                <a:satMod val="160000"/>
                <a:lumMod val="0"/>
                <a:lumOff val="100000"/>
              </a:schemeClr>
            </a:gs>
          </a:gsLst>
          <a:lin ang="540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304800"/>
            <a:ext cx="8229600"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p>
            <a:r>
              <a:rPr lang="en-US" dirty="0" smtClean="0"/>
              <a:t>Click to edit Master title style</a:t>
            </a:r>
            <a:endParaRPr lang="en-US" dirty="0"/>
          </a:p>
        </p:txBody>
      </p:sp>
      <p:sp>
        <p:nvSpPr>
          <p:cNvPr id="1027" name="Text Placeholder 29"/>
          <p:cNvSpPr>
            <a:spLocks noGrp="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 name="Slide Number Placeholder 17"/>
          <p:cNvSpPr>
            <a:spLocks noGrp="1"/>
          </p:cNvSpPr>
          <p:nvPr>
            <p:ph type="sldNum" sz="quarter" idx="4"/>
          </p:nvPr>
        </p:nvSpPr>
        <p:spPr>
          <a:xfrm>
            <a:off x="7924800" y="6324600"/>
            <a:ext cx="762000" cy="212725"/>
          </a:xfrm>
          <a:prstGeom prst="rect">
            <a:avLst/>
          </a:prstGeom>
        </p:spPr>
        <p:txBody>
          <a:bodyPr vert="horz" lIns="0" tIns="0" rIns="0" bIns="0" anchor="b"/>
          <a:lstStyle>
            <a:lvl1pPr algn="ctr" eaLnBrk="1" fontAlgn="auto" latinLnBrk="0" hangingPunct="1">
              <a:spcBef>
                <a:spcPts val="0"/>
              </a:spcBef>
              <a:spcAft>
                <a:spcPts val="0"/>
              </a:spcAft>
              <a:defRPr kumimoji="0" sz="1200">
                <a:solidFill>
                  <a:schemeClr val="tx2">
                    <a:shade val="90000"/>
                  </a:schemeClr>
                </a:solidFill>
                <a:latin typeface="Arial" pitchFamily="34" charset="0"/>
                <a:cs typeface="Arial" pitchFamily="34" charset="0"/>
              </a:defRPr>
            </a:lvl1pPr>
          </a:lstStyle>
          <a:p>
            <a:pPr>
              <a:defRPr/>
            </a:pPr>
            <a:fld id="{43F5C72D-202D-4325-ABA2-6A0971C5D17F}"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098" r:id="rId4"/>
    <p:sldLayoutId id="2147484102" r:id="rId5"/>
    <p:sldLayoutId id="2147484103" r:id="rId6"/>
    <p:sldLayoutId id="2147484104" r:id="rId7"/>
    <p:sldLayoutId id="2147484105" r:id="rId8"/>
    <p:sldLayoutId id="2147484106" r:id="rId9"/>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5000" kern="1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5000">
          <a:solidFill>
            <a:schemeClr val="tx2"/>
          </a:solidFill>
          <a:latin typeface="Arial" charset="0"/>
          <a:cs typeface="Arial" charset="0"/>
        </a:defRPr>
      </a:lvl2pPr>
      <a:lvl3pPr algn="ctr" rtl="0" eaLnBrk="0" fontAlgn="base" hangingPunct="0">
        <a:spcBef>
          <a:spcPct val="0"/>
        </a:spcBef>
        <a:spcAft>
          <a:spcPct val="0"/>
        </a:spcAft>
        <a:defRPr sz="5000">
          <a:solidFill>
            <a:schemeClr val="tx2"/>
          </a:solidFill>
          <a:latin typeface="Arial" charset="0"/>
          <a:cs typeface="Arial" charset="0"/>
        </a:defRPr>
      </a:lvl3pPr>
      <a:lvl4pPr algn="ctr" rtl="0" eaLnBrk="0" fontAlgn="base" hangingPunct="0">
        <a:spcBef>
          <a:spcPct val="0"/>
        </a:spcBef>
        <a:spcAft>
          <a:spcPct val="0"/>
        </a:spcAft>
        <a:defRPr sz="5000">
          <a:solidFill>
            <a:schemeClr val="tx2"/>
          </a:solidFill>
          <a:latin typeface="Arial" charset="0"/>
          <a:cs typeface="Arial" charset="0"/>
        </a:defRPr>
      </a:lvl4pPr>
      <a:lvl5pPr algn="ctr" rtl="0" eaLnBrk="0" fontAlgn="base" hangingPunct="0">
        <a:spcBef>
          <a:spcPct val="0"/>
        </a:spcBef>
        <a:spcAft>
          <a:spcPct val="0"/>
        </a:spcAft>
        <a:defRPr sz="5000">
          <a:solidFill>
            <a:schemeClr val="tx2"/>
          </a:solidFill>
          <a:latin typeface="Arial" charset="0"/>
          <a:cs typeface="Arial" charset="0"/>
        </a:defRPr>
      </a:lvl5pPr>
      <a:lvl6pPr marL="457200" algn="ctr" rtl="0" fontAlgn="base">
        <a:spcBef>
          <a:spcPct val="0"/>
        </a:spcBef>
        <a:spcAft>
          <a:spcPct val="0"/>
        </a:spcAft>
        <a:defRPr sz="5000">
          <a:solidFill>
            <a:schemeClr val="tx2"/>
          </a:solidFill>
          <a:latin typeface="Arial" charset="0"/>
          <a:cs typeface="Arial" charset="0"/>
        </a:defRPr>
      </a:lvl6pPr>
      <a:lvl7pPr marL="914400" algn="ctr" rtl="0" fontAlgn="base">
        <a:spcBef>
          <a:spcPct val="0"/>
        </a:spcBef>
        <a:spcAft>
          <a:spcPct val="0"/>
        </a:spcAft>
        <a:defRPr sz="5000">
          <a:solidFill>
            <a:schemeClr val="tx2"/>
          </a:solidFill>
          <a:latin typeface="Arial" charset="0"/>
          <a:cs typeface="Arial" charset="0"/>
        </a:defRPr>
      </a:lvl7pPr>
      <a:lvl8pPr marL="1371600" algn="ctr" rtl="0" fontAlgn="base">
        <a:spcBef>
          <a:spcPct val="0"/>
        </a:spcBef>
        <a:spcAft>
          <a:spcPct val="0"/>
        </a:spcAft>
        <a:defRPr sz="5000">
          <a:solidFill>
            <a:schemeClr val="tx2"/>
          </a:solidFill>
          <a:latin typeface="Arial" charset="0"/>
          <a:cs typeface="Arial" charset="0"/>
        </a:defRPr>
      </a:lvl8pPr>
      <a:lvl9pPr marL="1828800" algn="ctr" rtl="0" fontAlgn="base">
        <a:spcBef>
          <a:spcPct val="0"/>
        </a:spcBef>
        <a:spcAft>
          <a:spcPct val="0"/>
        </a:spcAft>
        <a:defRPr sz="5000">
          <a:solidFill>
            <a:schemeClr val="tx2"/>
          </a:solidFill>
          <a:latin typeface="Arial" charset="0"/>
          <a:cs typeface="Arial" charset="0"/>
        </a:defRPr>
      </a:lvl9pPr>
    </p:titleStyle>
    <p:bodyStyle>
      <a:lvl1pPr marL="273050" indent="-273050" algn="l" rtl="0" eaLnBrk="0" fontAlgn="base" hangingPunct="0">
        <a:spcBef>
          <a:spcPct val="20000"/>
        </a:spcBef>
        <a:spcAft>
          <a:spcPct val="0"/>
        </a:spcAft>
        <a:buClr>
          <a:srgbClr val="083763"/>
        </a:buClr>
        <a:buSzPct val="95000"/>
        <a:buFont typeface="Wingdings 2" pitchFamily="18" charset="2"/>
        <a:buChar char=""/>
        <a:defRPr sz="2600" kern="1200">
          <a:solidFill>
            <a:schemeClr val="tx1"/>
          </a:solidFill>
          <a:latin typeface="Arial" pitchFamily="34" charset="0"/>
          <a:ea typeface="+mn-ea"/>
          <a:cs typeface="Arial" pitchFamily="34" charset="0"/>
        </a:defRPr>
      </a:lvl1pPr>
      <a:lvl2pPr marL="639763" indent="-246063" algn="l" rtl="0" eaLnBrk="0" fontAlgn="base" hangingPunct="0">
        <a:spcBef>
          <a:spcPct val="20000"/>
        </a:spcBef>
        <a:spcAft>
          <a:spcPct val="0"/>
        </a:spcAft>
        <a:buClr>
          <a:srgbClr val="083763"/>
        </a:buClr>
        <a:buSzPct val="85000"/>
        <a:buFont typeface="Wingdings 2" pitchFamily="18" charset="2"/>
        <a:buChar char=""/>
        <a:defRPr sz="2400" kern="1200">
          <a:solidFill>
            <a:schemeClr val="tx1"/>
          </a:solidFill>
          <a:latin typeface="Arial" pitchFamily="34" charset="0"/>
          <a:ea typeface="+mn-ea"/>
          <a:cs typeface="Arial" pitchFamily="34" charset="0"/>
        </a:defRPr>
      </a:lvl2pPr>
      <a:lvl3pPr marL="914400" indent="-246063" algn="l" rtl="0" eaLnBrk="0" fontAlgn="base" hangingPunct="0">
        <a:spcBef>
          <a:spcPct val="20000"/>
        </a:spcBef>
        <a:spcAft>
          <a:spcPct val="0"/>
        </a:spcAft>
        <a:buClr>
          <a:srgbClr val="083763"/>
        </a:buClr>
        <a:buSzPct val="70000"/>
        <a:buFont typeface="Wingdings 2" pitchFamily="18" charset="2"/>
        <a:buChar char=""/>
        <a:defRPr sz="2100" kern="1200">
          <a:solidFill>
            <a:schemeClr val="tx1"/>
          </a:solidFill>
          <a:latin typeface="Arial" pitchFamily="34" charset="0"/>
          <a:ea typeface="+mn-ea"/>
          <a:cs typeface="Arial" pitchFamily="34" charset="0"/>
        </a:defRPr>
      </a:lvl3pPr>
      <a:lvl4pPr marL="1187450" indent="-209550" algn="l" rtl="0" eaLnBrk="0" fontAlgn="base" hangingPunct="0">
        <a:spcBef>
          <a:spcPct val="20000"/>
        </a:spcBef>
        <a:spcAft>
          <a:spcPct val="0"/>
        </a:spcAft>
        <a:buClr>
          <a:srgbClr val="083763"/>
        </a:buClr>
        <a:buSzPct val="65000"/>
        <a:buFont typeface="Wingdings 2" pitchFamily="18" charset="2"/>
        <a:buChar char=""/>
        <a:defRPr sz="2000" kern="1200">
          <a:solidFill>
            <a:schemeClr val="tx1"/>
          </a:solidFill>
          <a:latin typeface="Arial" pitchFamily="34" charset="0"/>
          <a:ea typeface="+mn-ea"/>
          <a:cs typeface="Arial" pitchFamily="34" charset="0"/>
        </a:defRPr>
      </a:lvl4pPr>
      <a:lvl5pPr marL="1462088" indent="-209550" algn="l" rtl="0" eaLnBrk="0" fontAlgn="base" hangingPunct="0">
        <a:spcBef>
          <a:spcPct val="20000"/>
        </a:spcBef>
        <a:spcAft>
          <a:spcPct val="0"/>
        </a:spcAft>
        <a:buClr>
          <a:srgbClr val="083763"/>
        </a:buClr>
        <a:buSzPct val="65000"/>
        <a:buFont typeface="Wingdings 2" pitchFamily="18" charset="2"/>
        <a:buChar char=""/>
        <a:defRPr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Feuille_Microsoft_Excel_97_-_20041.xls"/><Relationship Id="rId5"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Document_Microsoft_Word_97_-_20042.doc"/><Relationship Id="rId5" Type="http://schemas.openxmlformats.org/officeDocument/2006/relationships/image" Target="../media/image20.png"/><Relationship Id="rId1" Type="http://schemas.openxmlformats.org/officeDocument/2006/relationships/vmlDrawing" Target="../drawings/vmlDrawing2.vml"/><Relationship Id="rId2"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47800"/>
            <a:ext cx="8458200" cy="1447800"/>
          </a:xfrm>
        </p:spPr>
        <p:txBody>
          <a:bodyPr>
            <a:noAutofit/>
          </a:bodyPr>
          <a:lstStyle/>
          <a:p>
            <a:pPr eaLnBrk="1" fontAlgn="auto" hangingPunct="1">
              <a:spcAft>
                <a:spcPts val="0"/>
              </a:spcAft>
              <a:defRPr/>
            </a:pPr>
            <a:r>
              <a:rPr lang="en-GB" sz="2800" dirty="0" smtClean="0">
                <a:solidFill>
                  <a:schemeClr val="accent1">
                    <a:lumMod val="50000"/>
                  </a:schemeClr>
                </a:solidFill>
                <a:effectLst/>
              </a:rPr>
              <a:t>Dialoguing with people as a</a:t>
            </a:r>
            <a:br>
              <a:rPr lang="en-GB" sz="2800" dirty="0" smtClean="0">
                <a:solidFill>
                  <a:schemeClr val="accent1">
                    <a:lumMod val="50000"/>
                  </a:schemeClr>
                </a:solidFill>
                <a:effectLst/>
              </a:rPr>
            </a:br>
            <a:r>
              <a:rPr lang="en-GB" sz="2800" dirty="0" smtClean="0">
                <a:solidFill>
                  <a:schemeClr val="accent1">
                    <a:lumMod val="50000"/>
                  </a:schemeClr>
                </a:solidFill>
                <a:effectLst/>
              </a:rPr>
              <a:t> radiological protection professional:</a:t>
            </a:r>
            <a:br>
              <a:rPr lang="en-GB" sz="2800" dirty="0" smtClean="0">
                <a:solidFill>
                  <a:schemeClr val="accent1">
                    <a:lumMod val="50000"/>
                  </a:schemeClr>
                </a:solidFill>
                <a:effectLst/>
              </a:rPr>
            </a:br>
            <a:r>
              <a:rPr lang="en-GB" sz="2800" dirty="0" smtClean="0">
                <a:solidFill>
                  <a:schemeClr val="accent1">
                    <a:lumMod val="50000"/>
                  </a:schemeClr>
                </a:solidFill>
                <a:effectLst/>
              </a:rPr>
              <a:t> lessons from Chernobyl and Fukushima</a:t>
            </a:r>
            <a:endParaRPr lang="en-GB" sz="2800" dirty="0">
              <a:solidFill>
                <a:schemeClr val="accent1">
                  <a:lumMod val="50000"/>
                </a:schemeClr>
              </a:solidFill>
              <a:effectLst/>
            </a:endParaRPr>
          </a:p>
        </p:txBody>
      </p:sp>
      <p:sp>
        <p:nvSpPr>
          <p:cNvPr id="11268" name="Text Placeholder 3"/>
          <p:cNvSpPr>
            <a:spLocks noGrp="1"/>
          </p:cNvSpPr>
          <p:nvPr>
            <p:ph type="body" sz="quarter" idx="10"/>
          </p:nvPr>
        </p:nvSpPr>
        <p:spPr>
          <a:xfrm>
            <a:off x="-304800" y="3352800"/>
            <a:ext cx="8915400" cy="3505200"/>
          </a:xfrm>
        </p:spPr>
        <p:txBody>
          <a:bodyPr>
            <a:noAutofit/>
          </a:bodyPr>
          <a:lstStyle/>
          <a:p>
            <a:r>
              <a:rPr lang="en-GB" sz="2000" b="1" dirty="0" smtClean="0">
                <a:solidFill>
                  <a:srgbClr val="000000"/>
                </a:solidFill>
                <a:latin typeface="+mn-lt"/>
                <a:ea typeface="Arial" pitchFamily="-107" charset="0"/>
                <a:cs typeface="Arial"/>
              </a:rPr>
              <a:t>Jacques LOCHARD </a:t>
            </a:r>
          </a:p>
          <a:p>
            <a:r>
              <a:rPr lang="en-GB" sz="1800" dirty="0" smtClean="0">
                <a:solidFill>
                  <a:srgbClr val="000000"/>
                </a:solidFill>
                <a:latin typeface="+mn-lt"/>
                <a:ea typeface="Arial" pitchFamily="-107" charset="0"/>
                <a:cs typeface="Arial"/>
              </a:rPr>
              <a:t>Vice-Chair</a:t>
            </a:r>
            <a:r>
              <a:rPr lang="en-GB" sz="1800" dirty="0">
                <a:solidFill>
                  <a:srgbClr val="000000"/>
                </a:solidFill>
                <a:latin typeface="+mn-lt"/>
                <a:ea typeface="Arial" pitchFamily="-107" charset="0"/>
                <a:cs typeface="Arial"/>
              </a:rPr>
              <a:t> </a:t>
            </a:r>
            <a:r>
              <a:rPr lang="en-GB" sz="1800" dirty="0" smtClean="0">
                <a:solidFill>
                  <a:srgbClr val="000000"/>
                </a:solidFill>
                <a:latin typeface="+mn-lt"/>
                <a:ea typeface="Arial" pitchFamily="-107" charset="0"/>
                <a:cs typeface="Arial"/>
              </a:rPr>
              <a:t>of ICRP</a:t>
            </a:r>
          </a:p>
          <a:p>
            <a:pPr eaLnBrk="1" hangingPunct="1">
              <a:lnSpc>
                <a:spcPct val="80000"/>
              </a:lnSpc>
            </a:pPr>
            <a:r>
              <a:rPr lang="en-GB" sz="1800" dirty="0">
                <a:solidFill>
                  <a:srgbClr val="000000"/>
                </a:solidFill>
                <a:latin typeface="+mn-lt"/>
                <a:ea typeface="Arial" pitchFamily="-107" charset="0"/>
                <a:cs typeface="Arial"/>
              </a:rPr>
              <a:t>Director of CEPN </a:t>
            </a:r>
          </a:p>
          <a:p>
            <a:pPr eaLnBrk="1" hangingPunct="1">
              <a:lnSpc>
                <a:spcPct val="80000"/>
              </a:lnSpc>
            </a:pPr>
            <a:endParaRPr lang="en-GB" sz="1800" dirty="0">
              <a:solidFill>
                <a:srgbClr val="000000"/>
              </a:solidFill>
              <a:latin typeface="+mn-lt"/>
              <a:ea typeface="ＭＳ Ｐゴシック" charset="0"/>
              <a:cs typeface="Arial"/>
            </a:endParaRPr>
          </a:p>
          <a:p>
            <a:pPr eaLnBrk="1" hangingPunct="1">
              <a:lnSpc>
                <a:spcPct val="80000"/>
              </a:lnSpc>
            </a:pPr>
            <a:r>
              <a:rPr lang="en-GB" sz="1800" dirty="0" smtClean="0">
                <a:solidFill>
                  <a:srgbClr val="000000"/>
                </a:solidFill>
                <a:latin typeface="+mn-lt"/>
                <a:ea typeface="ＭＳ Ｐゴシック" charset="0"/>
                <a:cs typeface="ＭＳ Ｐゴシック" charset="0"/>
              </a:rPr>
              <a:t>FMU International Symposium: </a:t>
            </a:r>
          </a:p>
          <a:p>
            <a:pPr eaLnBrk="1" hangingPunct="1">
              <a:lnSpc>
                <a:spcPct val="80000"/>
              </a:lnSpc>
            </a:pPr>
            <a:r>
              <a:rPr lang="en-GB" sz="1800" dirty="0" smtClean="0">
                <a:solidFill>
                  <a:srgbClr val="000000"/>
                </a:solidFill>
                <a:latin typeface="+mn-lt"/>
                <a:ea typeface="ＭＳ Ｐゴシック" charset="0"/>
                <a:cs typeface="ＭＳ Ｐゴシック" charset="0"/>
              </a:rPr>
              <a:t>Five Years Since the Great East Japan </a:t>
            </a:r>
            <a:r>
              <a:rPr lang="en-GB" sz="1800" dirty="0" err="1" smtClean="0">
                <a:solidFill>
                  <a:srgbClr val="000000"/>
                </a:solidFill>
                <a:latin typeface="+mn-lt"/>
                <a:ea typeface="ＭＳ Ｐゴシック" charset="0"/>
                <a:cs typeface="ＭＳ Ｐゴシック" charset="0"/>
              </a:rPr>
              <a:t>Earthquake,Tsunami</a:t>
            </a:r>
            <a:r>
              <a:rPr lang="en-GB" sz="1800" dirty="0" smtClean="0">
                <a:solidFill>
                  <a:srgbClr val="000000"/>
                </a:solidFill>
                <a:latin typeface="+mn-lt"/>
                <a:ea typeface="ＭＳ Ｐゴシック" charset="0"/>
                <a:cs typeface="ＭＳ Ｐゴシック" charset="0"/>
              </a:rPr>
              <a:t> and Nuclear Crisis</a:t>
            </a:r>
          </a:p>
          <a:p>
            <a:pPr eaLnBrk="1" hangingPunct="1">
              <a:lnSpc>
                <a:spcPct val="80000"/>
              </a:lnSpc>
            </a:pPr>
            <a:r>
              <a:rPr lang="en-GB" sz="1800" dirty="0" smtClean="0">
                <a:solidFill>
                  <a:srgbClr val="000000"/>
                </a:solidFill>
                <a:latin typeface="+mn-lt"/>
                <a:ea typeface="ＭＳ Ｐゴシック" charset="0"/>
                <a:cs typeface="ＭＳ Ｐゴシック" charset="0"/>
              </a:rPr>
              <a:t>8 March 2016</a:t>
            </a:r>
          </a:p>
          <a:p>
            <a:pPr eaLnBrk="1" hangingPunct="1">
              <a:lnSpc>
                <a:spcPct val="80000"/>
              </a:lnSpc>
            </a:pPr>
            <a:r>
              <a:rPr lang="en-GB" sz="1800" dirty="0" smtClean="0">
                <a:solidFill>
                  <a:srgbClr val="000000"/>
                </a:solidFill>
                <a:latin typeface="+mn-lt"/>
                <a:ea typeface="ＭＳ Ｐゴシック" charset="0"/>
                <a:cs typeface="ＭＳ Ｐゴシック" charset="0"/>
              </a:rPr>
              <a:t>Fukushima Medical University, Japan</a:t>
            </a:r>
          </a:p>
          <a:p>
            <a:pPr eaLnBrk="1" hangingPunct="1">
              <a:lnSpc>
                <a:spcPct val="80000"/>
              </a:lnSpc>
            </a:pPr>
            <a:endParaRPr lang="en-GB" sz="1800" b="1" dirty="0" smtClean="0">
              <a:solidFill>
                <a:srgbClr val="000000"/>
              </a:solidFill>
              <a:latin typeface="+mn-lt"/>
              <a:ea typeface="Arial" pitchFamily="-107" charset="0"/>
              <a:cs typeface="Arial" pitchFamily="-107" charset="0"/>
            </a:endParaRPr>
          </a:p>
          <a:p>
            <a:pPr eaLnBrk="1" hangingPunct="1">
              <a:lnSpc>
                <a:spcPct val="80000"/>
              </a:lnSpc>
            </a:pPr>
            <a:r>
              <a:rPr lang="en-GB" sz="1800" b="1" dirty="0" smtClean="0">
                <a:solidFill>
                  <a:srgbClr val="000000"/>
                </a:solidFill>
                <a:latin typeface="+mn-lt"/>
                <a:ea typeface="Arial" pitchFamily="-107" charset="0"/>
                <a:cs typeface="Arial" pitchFamily="-107" charset="0"/>
              </a:rPr>
              <a:t> </a:t>
            </a:r>
            <a:endParaRPr lang="en-GB" sz="1000" dirty="0" smtClean="0">
              <a:solidFill>
                <a:srgbClr val="000000"/>
              </a:solidFill>
              <a:latin typeface="+mn-lt"/>
              <a:ea typeface="Arial" pitchFamily="-107" charset="0"/>
              <a:cs typeface="Arial" pitchFamily="-107" charset="0"/>
            </a:endParaRPr>
          </a:p>
          <a:p>
            <a:pPr>
              <a:lnSpc>
                <a:spcPct val="80000"/>
              </a:lnSpc>
            </a:pPr>
            <a:endParaRPr lang="en-GB" sz="1000" b="1" i="1" dirty="0" smtClean="0">
              <a:solidFill>
                <a:srgbClr val="000000"/>
              </a:solidFill>
              <a:latin typeface="+mn-lt"/>
            </a:endParaRPr>
          </a:p>
          <a:p>
            <a:pPr>
              <a:lnSpc>
                <a:spcPct val="80000"/>
              </a:lnSpc>
            </a:pPr>
            <a:r>
              <a:rPr lang="en-GB" b="1" i="1" dirty="0" smtClean="0">
                <a:solidFill>
                  <a:srgbClr val="000000"/>
                </a:solidFill>
                <a:latin typeface="+mn-lt"/>
              </a:rPr>
              <a:t>This presentation has neither been approved nor endorsed by ICRP</a:t>
            </a:r>
            <a:endParaRPr lang="en-GB" b="1" i="1" dirty="0" smtClean="0">
              <a:solidFill>
                <a:srgbClr val="000000"/>
              </a:solidFill>
              <a:latin typeface="+mn-lt"/>
              <a:ea typeface="Arial" pitchFamily="-107" charset="0"/>
              <a:cs typeface="Arial" pitchFamily="-107" charset="0"/>
            </a:endParaRPr>
          </a:p>
          <a:p>
            <a:r>
              <a:rPr lang="en-CA" sz="2000" b="1" dirty="0" smtClean="0">
                <a:latin typeface="+mn-lt"/>
                <a:ea typeface="Arial" pitchFamily="-107" charset="0"/>
                <a:cs typeface="Arial" pitchFamily="-107" charset="0"/>
              </a:rPr>
              <a:t>  </a:t>
            </a:r>
          </a:p>
        </p:txBody>
      </p:sp>
      <p:sp>
        <p:nvSpPr>
          <p:cNvPr id="4" name="ZoneTexte 3"/>
          <p:cNvSpPr txBox="1"/>
          <p:nvPr/>
        </p:nvSpPr>
        <p:spPr>
          <a:xfrm>
            <a:off x="1168400" y="4191000"/>
            <a:ext cx="914400" cy="914400"/>
          </a:xfrm>
          <a:prstGeom prst="rect">
            <a:avLst/>
          </a:prstGeom>
        </p:spPr>
        <p:txBody>
          <a:bodyPr vert="horz" wrap="none" lIns="0" rIns="18288" rtlCol="0">
            <a:normAutofit/>
          </a:bodyPr>
          <a:lstStyle/>
          <a:p>
            <a: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6450871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u numéro de diapositive 3"/>
          <p:cNvSpPr>
            <a:spLocks noGrp="1"/>
          </p:cNvSpPr>
          <p:nvPr>
            <p:ph type="sldNum" sz="quarter" idx="4294967295"/>
          </p:nvPr>
        </p:nvSpPr>
        <p:spPr>
          <a:xfrm rot="16200000">
            <a:off x="-647700" y="56007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4400">
                <a:solidFill>
                  <a:schemeClr val="tx2"/>
                </a:solidFill>
                <a:latin typeface="Helvetica" charset="0"/>
                <a:ea typeface="ＭＳ Ｐゴシック" charset="0"/>
                <a:cs typeface="ＭＳ Ｐゴシック" charset="0"/>
              </a:defRPr>
            </a:lvl1pPr>
            <a:lvl2pPr marL="742950" indent="-285750" eaLnBrk="0" hangingPunct="0">
              <a:defRPr sz="4400">
                <a:solidFill>
                  <a:schemeClr val="tx2"/>
                </a:solidFill>
                <a:latin typeface="Helvetica" charset="0"/>
                <a:ea typeface="ＭＳ Ｐゴシック" charset="0"/>
              </a:defRPr>
            </a:lvl2pPr>
            <a:lvl3pPr marL="1143000" indent="-228600" eaLnBrk="0" hangingPunct="0">
              <a:defRPr sz="4400">
                <a:solidFill>
                  <a:schemeClr val="tx2"/>
                </a:solidFill>
                <a:latin typeface="Helvetica" charset="0"/>
                <a:ea typeface="ＭＳ Ｐゴシック" charset="0"/>
              </a:defRPr>
            </a:lvl3pPr>
            <a:lvl4pPr marL="1600200" indent="-228600" eaLnBrk="0" hangingPunct="0">
              <a:defRPr sz="4400">
                <a:solidFill>
                  <a:schemeClr val="tx2"/>
                </a:solidFill>
                <a:latin typeface="Helvetica" charset="0"/>
                <a:ea typeface="ＭＳ Ｐゴシック" charset="0"/>
              </a:defRPr>
            </a:lvl4pPr>
            <a:lvl5pPr marL="2057400" indent="-228600" eaLnBrk="0" hangingPunct="0">
              <a:defRPr sz="4400">
                <a:solidFill>
                  <a:schemeClr val="tx2"/>
                </a:solidFill>
                <a:latin typeface="Helvetica" charset="0"/>
                <a:ea typeface="ＭＳ Ｐゴシック" charset="0"/>
              </a:defRPr>
            </a:lvl5pPr>
            <a:lvl6pPr marL="2514600" indent="-228600" eaLnBrk="0" fontAlgn="base" hangingPunct="0">
              <a:spcBef>
                <a:spcPct val="0"/>
              </a:spcBef>
              <a:spcAft>
                <a:spcPct val="0"/>
              </a:spcAft>
              <a:defRPr sz="4400">
                <a:solidFill>
                  <a:schemeClr val="tx2"/>
                </a:solidFill>
                <a:latin typeface="Helvetica" charset="0"/>
                <a:ea typeface="ＭＳ Ｐゴシック" charset="0"/>
              </a:defRPr>
            </a:lvl6pPr>
            <a:lvl7pPr marL="2971800" indent="-228600" eaLnBrk="0" fontAlgn="base" hangingPunct="0">
              <a:spcBef>
                <a:spcPct val="0"/>
              </a:spcBef>
              <a:spcAft>
                <a:spcPct val="0"/>
              </a:spcAft>
              <a:defRPr sz="4400">
                <a:solidFill>
                  <a:schemeClr val="tx2"/>
                </a:solidFill>
                <a:latin typeface="Helvetica" charset="0"/>
                <a:ea typeface="ＭＳ Ｐゴシック" charset="0"/>
              </a:defRPr>
            </a:lvl7pPr>
            <a:lvl8pPr marL="3429000" indent="-228600" eaLnBrk="0" fontAlgn="base" hangingPunct="0">
              <a:spcBef>
                <a:spcPct val="0"/>
              </a:spcBef>
              <a:spcAft>
                <a:spcPct val="0"/>
              </a:spcAft>
              <a:defRPr sz="4400">
                <a:solidFill>
                  <a:schemeClr val="tx2"/>
                </a:solidFill>
                <a:latin typeface="Helvetica" charset="0"/>
                <a:ea typeface="ＭＳ Ｐゴシック" charset="0"/>
              </a:defRPr>
            </a:lvl8pPr>
            <a:lvl9pPr marL="3886200" indent="-228600" eaLnBrk="0" fontAlgn="base" hangingPunct="0">
              <a:spcBef>
                <a:spcPct val="0"/>
              </a:spcBef>
              <a:spcAft>
                <a:spcPct val="0"/>
              </a:spcAft>
              <a:defRPr sz="4400">
                <a:solidFill>
                  <a:schemeClr val="tx2"/>
                </a:solidFill>
                <a:latin typeface="Helvetica" charset="0"/>
                <a:ea typeface="ＭＳ Ｐゴシック" charset="0"/>
              </a:defRPr>
            </a:lvl9pPr>
          </a:lstStyle>
          <a:p>
            <a:pPr algn="l" eaLnBrk="1" hangingPunct="1"/>
            <a:fld id="{E131F389-ED53-5E4C-AD88-D3039C239BD5}" type="slidenum">
              <a:rPr lang="fr-FR" sz="1400">
                <a:solidFill>
                  <a:schemeClr val="bg1"/>
                </a:solidFill>
              </a:rPr>
              <a:pPr algn="l" eaLnBrk="1" hangingPunct="1"/>
              <a:t>10</a:t>
            </a:fld>
            <a:endParaRPr lang="fr-FR" sz="1400">
              <a:solidFill>
                <a:schemeClr val="bg1"/>
              </a:solidFill>
            </a:endParaRPr>
          </a:p>
        </p:txBody>
      </p:sp>
      <p:sp>
        <p:nvSpPr>
          <p:cNvPr id="32770" name="Rectangle 2"/>
          <p:cNvSpPr>
            <a:spLocks noGrp="1" noChangeArrowheads="1"/>
          </p:cNvSpPr>
          <p:nvPr>
            <p:ph type="title"/>
          </p:nvPr>
        </p:nvSpPr>
        <p:spPr>
          <a:xfrm>
            <a:off x="152400" y="457200"/>
            <a:ext cx="8839200" cy="609600"/>
          </a:xfrm>
        </p:spPr>
        <p:txBody>
          <a:bodyPr>
            <a:normAutofit/>
          </a:bodyPr>
          <a:lstStyle/>
          <a:p>
            <a:r>
              <a:rPr lang="en-GB" sz="2400" dirty="0" smtClean="0">
                <a:solidFill>
                  <a:schemeClr val="accent1">
                    <a:lumMod val="50000"/>
                  </a:schemeClr>
                </a:solidFill>
                <a:latin typeface="Helvetica" charset="0"/>
                <a:ea typeface="ＭＳ Ｐゴシック" charset="0"/>
                <a:cs typeface="ＭＳ Ｐゴシック" charset="0"/>
              </a:rPr>
              <a:t>Ambient dose rates in gardens</a:t>
            </a:r>
            <a:endParaRPr lang="en-GB" sz="2400" dirty="0">
              <a:solidFill>
                <a:schemeClr val="accent1">
                  <a:lumMod val="50000"/>
                </a:schemeClr>
              </a:solidFill>
              <a:latin typeface="Helvetica" charset="0"/>
              <a:ea typeface="ＭＳ Ｐゴシック" charset="0"/>
              <a:cs typeface="ＭＳ Ｐゴシック" charset="0"/>
            </a:endParaRPr>
          </a:p>
        </p:txBody>
      </p:sp>
      <p:graphicFrame>
        <p:nvGraphicFramePr>
          <p:cNvPr id="32771" name="Object 2"/>
          <p:cNvGraphicFramePr>
            <a:graphicFrameLocks noChangeAspect="1"/>
          </p:cNvGraphicFramePr>
          <p:nvPr>
            <p:extLst>
              <p:ext uri="{D42A27DB-BD31-4B8C-83A1-F6EECF244321}">
                <p14:modId xmlns:p14="http://schemas.microsoft.com/office/powerpoint/2010/main" val="3252404665"/>
              </p:ext>
            </p:extLst>
          </p:nvPr>
        </p:nvGraphicFramePr>
        <p:xfrm>
          <a:off x="762000" y="1447800"/>
          <a:ext cx="7696200" cy="4518025"/>
        </p:xfrm>
        <a:graphic>
          <a:graphicData uri="http://schemas.openxmlformats.org/presentationml/2006/ole">
            <mc:AlternateContent xmlns:mc="http://schemas.openxmlformats.org/markup-compatibility/2006">
              <mc:Choice xmlns:v="urn:schemas-microsoft-com:vml" Requires="v">
                <p:oleObj spid="_x0000_s3110" name="Feuille de calcul" r:id="rId4" imgW="5778500" imgH="3606800" progId="Excel.Sheet.8">
                  <p:embed/>
                </p:oleObj>
              </mc:Choice>
              <mc:Fallback>
                <p:oleObj name="Feuille de calcul" r:id="rId4" imgW="5778500" imgH="36068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47800"/>
                        <a:ext cx="7696200"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10</a:t>
            </a:fld>
            <a:endParaRPr lang="fr-FR" sz="1200" dirty="0"/>
          </a:p>
        </p:txBody>
      </p:sp>
    </p:spTree>
    <p:extLst>
      <p:ext uri="{BB962C8B-B14F-4D97-AF65-F5344CB8AC3E}">
        <p14:creationId xmlns:p14="http://schemas.microsoft.com/office/powerpoint/2010/main" val="42261237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476672"/>
            <a:ext cx="8964488" cy="685800"/>
          </a:xfrm>
        </p:spPr>
        <p:txBody>
          <a:bodyPr>
            <a:normAutofit/>
          </a:bodyPr>
          <a:lstStyle/>
          <a:p>
            <a:pPr lvl="1" eaLnBrk="1" hangingPunct="1">
              <a:lnSpc>
                <a:spcPct val="80000"/>
              </a:lnSpc>
              <a:defRPr/>
            </a:pPr>
            <a:r>
              <a:rPr lang="en-GB" sz="2400" b="1" dirty="0" smtClean="0">
                <a:solidFill>
                  <a:srgbClr val="083763"/>
                </a:solidFill>
                <a:latin typeface="Arial"/>
                <a:cs typeface="Arial"/>
              </a:rPr>
              <a:t>Measurement of foodstuffs</a:t>
            </a:r>
            <a:endParaRPr lang="en-GB" sz="2400" b="1" dirty="0">
              <a:solidFill>
                <a:srgbClr val="083763"/>
              </a:solidFill>
              <a:latin typeface="Arial"/>
              <a:cs typeface="Arial"/>
            </a:endParaRPr>
          </a:p>
        </p:txBody>
      </p:sp>
      <p:pic>
        <p:nvPicPr>
          <p:cNvPr id="2" name="Image 1" descr="Mesur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71600"/>
            <a:ext cx="6477000" cy="4857750"/>
          </a:xfrm>
          <a:prstGeom prst="rect">
            <a:avLst/>
          </a:prstGeom>
        </p:spPr>
      </p:pic>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11</a:t>
            </a:fld>
            <a:endParaRPr lang="fr-FR" sz="1200" dirty="0"/>
          </a:p>
        </p:txBody>
      </p:sp>
    </p:spTree>
    <p:extLst>
      <p:ext uri="{BB962C8B-B14F-4D97-AF65-F5344CB8AC3E}">
        <p14:creationId xmlns:p14="http://schemas.microsoft.com/office/powerpoint/2010/main" val="1147841385"/>
      </p:ext>
    </p:extLst>
  </p:cSld>
  <p:clrMapOvr>
    <a:masterClrMapping/>
  </p:clrMapOvr>
  <p:transition xmlns:p14="http://schemas.microsoft.com/office/powerpoint/2010/mai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4015" y="404664"/>
            <a:ext cx="8964488" cy="838200"/>
          </a:xfrm>
          <a:ln>
            <a:miter lim="800000"/>
            <a:headEnd/>
            <a:tailEnd/>
          </a:ln>
          <a:extLst/>
        </p:spPr>
        <p:txBody>
          <a:bodyPr>
            <a:normAutofit/>
            <a:scene3d>
              <a:camera prst="orthographicFront"/>
              <a:lightRig rig="threePt" dir="t"/>
            </a:scene3d>
            <a:sp3d extrusionH="57150">
              <a:bevelT w="38100" h="38100"/>
              <a:extrusionClr>
                <a:schemeClr val="tx1"/>
              </a:extrusionClr>
            </a:sp3d>
          </a:bodyPr>
          <a:lstStyle/>
          <a:p>
            <a:pPr marL="342900" lvl="1" indent="-342900" eaLnBrk="1" hangingPunct="1">
              <a:lnSpc>
                <a:spcPct val="80000"/>
              </a:lnSpc>
              <a:defRPr/>
            </a:pPr>
            <a:r>
              <a:rPr lang="en-GB" sz="2400" b="1" kern="1200" dirty="0">
                <a:solidFill>
                  <a:srgbClr val="083763"/>
                </a:solidFill>
                <a:latin typeface="Arial"/>
                <a:cs typeface="Arial"/>
              </a:rPr>
              <a:t>Whole body </a:t>
            </a:r>
            <a:r>
              <a:rPr lang="en-GB" sz="2400" b="1" kern="1200" dirty="0" smtClean="0">
                <a:solidFill>
                  <a:srgbClr val="083763"/>
                </a:solidFill>
                <a:latin typeface="Arial"/>
                <a:cs typeface="Arial"/>
              </a:rPr>
              <a:t>measurements</a:t>
            </a:r>
            <a:endParaRPr lang="en-GB" sz="2400" b="1" kern="1200" dirty="0">
              <a:solidFill>
                <a:srgbClr val="083763"/>
              </a:solidFill>
              <a:latin typeface="Arial"/>
              <a:cs typeface="Arial"/>
            </a:endParaRPr>
          </a:p>
        </p:txBody>
      </p:sp>
      <p:grpSp>
        <p:nvGrpSpPr>
          <p:cNvPr id="2" name="Grouper 1"/>
          <p:cNvGrpSpPr/>
          <p:nvPr/>
        </p:nvGrpSpPr>
        <p:grpSpPr>
          <a:xfrm>
            <a:off x="1143000" y="1447800"/>
            <a:ext cx="6785744" cy="4545782"/>
            <a:chOff x="914400" y="1268760"/>
            <a:chExt cx="7289800" cy="5049838"/>
          </a:xfrm>
        </p:grpSpPr>
        <p:pic>
          <p:nvPicPr>
            <p:cNvPr id="41987" name="Image 9" descr="DSC03571_1_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68760"/>
              <a:ext cx="3327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Image 11" descr="DSC06672_2_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68760"/>
              <a:ext cx="4016375"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12</a:t>
            </a:fld>
            <a:endParaRPr lang="fr-FR" sz="1200" dirty="0"/>
          </a:p>
        </p:txBody>
      </p:sp>
    </p:spTree>
    <p:extLst>
      <p:ext uri="{BB962C8B-B14F-4D97-AF65-F5344CB8AC3E}">
        <p14:creationId xmlns:p14="http://schemas.microsoft.com/office/powerpoint/2010/main" val="4105492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distribution bragin.tiff"/>
          <p:cNvPicPr>
            <a:picLocks noChangeAspect="1"/>
          </p:cNvPicPr>
          <p:nvPr/>
        </p:nvPicPr>
        <p:blipFill>
          <a:blip r:embed="rId3"/>
          <a:srcRect/>
          <a:stretch>
            <a:fillRect/>
          </a:stretch>
        </p:blipFill>
        <p:spPr bwMode="auto">
          <a:xfrm>
            <a:off x="1143000" y="1524000"/>
            <a:ext cx="7034213" cy="4343400"/>
          </a:xfrm>
          <a:prstGeom prst="rect">
            <a:avLst/>
          </a:prstGeom>
          <a:solidFill>
            <a:schemeClr val="tx2">
              <a:lumMod val="20000"/>
              <a:lumOff val="80000"/>
            </a:schemeClr>
          </a:solidFill>
          <a:ln w="9525">
            <a:solidFill>
              <a:schemeClr val="tx1"/>
            </a:solidFill>
            <a:miter lim="800000"/>
            <a:headEnd/>
            <a:tailEnd/>
          </a:ln>
        </p:spPr>
      </p:pic>
      <p:sp>
        <p:nvSpPr>
          <p:cNvPr id="44034" name="Rectangle 2"/>
          <p:cNvSpPr>
            <a:spLocks noGrp="1" noChangeArrowheads="1"/>
          </p:cNvSpPr>
          <p:nvPr>
            <p:ph type="title"/>
          </p:nvPr>
        </p:nvSpPr>
        <p:spPr>
          <a:xfrm>
            <a:off x="0" y="304800"/>
            <a:ext cx="9144000" cy="838200"/>
          </a:xfrm>
        </p:spPr>
        <p:txBody>
          <a:bodyPr>
            <a:normAutofit/>
          </a:bodyPr>
          <a:lstStyle/>
          <a:p>
            <a:pPr eaLnBrk="1" hangingPunct="1"/>
            <a:r>
              <a:rPr lang="en-GB" sz="2400" dirty="0">
                <a:latin typeface="Arial" charset="0"/>
                <a:ea typeface="ＭＳ Ｐゴシック" charset="0"/>
                <a:cs typeface="Arial" charset="0"/>
              </a:rPr>
              <a:t>Dose distribution from caesium intake of children in the</a:t>
            </a:r>
            <a:br>
              <a:rPr lang="en-GB" sz="2400" dirty="0">
                <a:latin typeface="Arial" charset="0"/>
                <a:ea typeface="ＭＳ Ｐゴシック" charset="0"/>
                <a:cs typeface="Arial" charset="0"/>
              </a:rPr>
            </a:br>
            <a:r>
              <a:rPr lang="en-GB" sz="2400" dirty="0">
                <a:latin typeface="Arial" charset="0"/>
                <a:ea typeface="ＭＳ Ｐゴシック" charset="0"/>
                <a:cs typeface="Arial" charset="0"/>
              </a:rPr>
              <a:t> </a:t>
            </a:r>
            <a:r>
              <a:rPr lang="en-GB" sz="2400" dirty="0" err="1">
                <a:latin typeface="Arial" charset="0"/>
                <a:ea typeface="ＭＳ Ｐゴシック" charset="0"/>
                <a:cs typeface="Arial" charset="0"/>
              </a:rPr>
              <a:t>Bragin</a:t>
            </a:r>
            <a:r>
              <a:rPr lang="en-GB" sz="2400" dirty="0">
                <a:latin typeface="Arial" charset="0"/>
                <a:ea typeface="ＭＳ Ｐゴシック" charset="0"/>
                <a:cs typeface="Arial" charset="0"/>
              </a:rPr>
              <a:t> district 20 years after the accident</a:t>
            </a:r>
            <a:endParaRPr lang="fr-FR" sz="2400" dirty="0">
              <a:latin typeface="Helvetica" charset="0"/>
              <a:ea typeface="ＭＳ Ｐゴシック" charset="0"/>
              <a:cs typeface="ＭＳ Ｐゴシック" charset="0"/>
            </a:endParaRPr>
          </a:p>
        </p:txBody>
      </p:sp>
      <p:sp>
        <p:nvSpPr>
          <p:cNvPr id="9"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13</a:t>
            </a:fld>
            <a:endParaRPr lang="fr-FR" sz="1200" dirty="0"/>
          </a:p>
        </p:txBody>
      </p:sp>
    </p:spTree>
    <p:extLst>
      <p:ext uri="{BB962C8B-B14F-4D97-AF65-F5344CB8AC3E}">
        <p14:creationId xmlns:p14="http://schemas.microsoft.com/office/powerpoint/2010/main" val="181693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8520" y="260648"/>
            <a:ext cx="9144000" cy="838200"/>
          </a:xfrm>
        </p:spPr>
        <p:txBody>
          <a:bodyPr>
            <a:normAutofit/>
          </a:bodyPr>
          <a:lstStyle/>
          <a:p>
            <a:pPr lvl="1" eaLnBrk="1" hangingPunct="1">
              <a:lnSpc>
                <a:spcPct val="80000"/>
              </a:lnSpc>
              <a:defRPr/>
            </a:pPr>
            <a:r>
              <a:rPr lang="fr-FR" sz="2400" b="1" dirty="0" smtClean="0">
                <a:solidFill>
                  <a:schemeClr val="accent1">
                    <a:lumMod val="50000"/>
                  </a:schemeClr>
                </a:solidFill>
                <a:latin typeface="Arial"/>
                <a:cs typeface="Arial"/>
              </a:rPr>
              <a:t>Sharing </a:t>
            </a:r>
            <a:r>
              <a:rPr lang="fr-FR" sz="2400" b="1" dirty="0" err="1" smtClean="0">
                <a:solidFill>
                  <a:schemeClr val="accent1">
                    <a:lumMod val="50000"/>
                  </a:schemeClr>
                </a:solidFill>
                <a:latin typeface="Arial"/>
                <a:cs typeface="Arial"/>
              </a:rPr>
              <a:t>measurement</a:t>
            </a:r>
            <a:r>
              <a:rPr lang="fr-FR" sz="2400" b="1" dirty="0" smtClean="0">
                <a:solidFill>
                  <a:schemeClr val="accent1">
                    <a:lumMod val="50000"/>
                  </a:schemeClr>
                </a:solidFill>
                <a:latin typeface="Arial"/>
                <a:cs typeface="Arial"/>
              </a:rPr>
              <a:t> </a:t>
            </a:r>
            <a:r>
              <a:rPr lang="fr-FR" sz="2400" b="1" dirty="0" err="1" smtClean="0">
                <a:solidFill>
                  <a:schemeClr val="accent1">
                    <a:lumMod val="50000"/>
                  </a:schemeClr>
                </a:solidFill>
                <a:latin typeface="Arial"/>
                <a:cs typeface="Arial"/>
              </a:rPr>
              <a:t>results</a:t>
            </a:r>
            <a:r>
              <a:rPr lang="fr-FR" sz="2400" b="1" dirty="0" smtClean="0">
                <a:solidFill>
                  <a:schemeClr val="accent1">
                    <a:lumMod val="50000"/>
                  </a:schemeClr>
                </a:solidFill>
                <a:latin typeface="Arial"/>
                <a:cs typeface="Arial"/>
              </a:rPr>
              <a:t> </a:t>
            </a:r>
            <a:endParaRPr lang="fr-FR" sz="2400" b="1" dirty="0">
              <a:solidFill>
                <a:schemeClr val="accent1">
                  <a:lumMod val="50000"/>
                </a:schemeClr>
              </a:solidFill>
              <a:latin typeface="Arial"/>
              <a:cs typeface="Arial"/>
            </a:endParaRPr>
          </a:p>
        </p:txBody>
      </p:sp>
      <p:pic>
        <p:nvPicPr>
          <p:cNvPr id="3" name="Image 2" descr="P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447800"/>
            <a:ext cx="6324600" cy="4335412"/>
          </a:xfrm>
          <a:prstGeom prst="rect">
            <a:avLst/>
          </a:prstGeom>
        </p:spPr>
      </p:pic>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14</a:t>
            </a:fld>
            <a:endParaRPr lang="fr-FR" sz="1200" dirty="0"/>
          </a:p>
        </p:txBody>
      </p:sp>
    </p:spTree>
    <p:extLst>
      <p:ext uri="{BB962C8B-B14F-4D97-AF65-F5344CB8AC3E}">
        <p14:creationId xmlns:p14="http://schemas.microsoft.com/office/powerpoint/2010/main" val="2365436052"/>
      </p:ext>
    </p:extLst>
  </p:cSld>
  <p:clrMapOvr>
    <a:masterClrMapping/>
  </p:clrMapOvr>
  <p:transition xmlns:p14="http://schemas.microsoft.com/office/powerpoint/2010/mai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ChangeArrowheads="1"/>
          </p:cNvSpPr>
          <p:nvPr/>
        </p:nvSpPr>
        <p:spPr bwMode="auto">
          <a:xfrm>
            <a:off x="3276600" y="1066800"/>
            <a:ext cx="5867400" cy="304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b"/>
          <a:lstStyle/>
          <a:p>
            <a:endParaRPr lang="en-GB"/>
          </a:p>
        </p:txBody>
      </p:sp>
      <p:sp>
        <p:nvSpPr>
          <p:cNvPr id="33794" name="Rectangle 2"/>
          <p:cNvSpPr>
            <a:spLocks noGrp="1" noChangeArrowheads="1"/>
          </p:cNvSpPr>
          <p:nvPr>
            <p:ph type="title"/>
          </p:nvPr>
        </p:nvSpPr>
        <p:spPr>
          <a:xfrm>
            <a:off x="0" y="228600"/>
            <a:ext cx="9144000" cy="838200"/>
          </a:xfrm>
        </p:spPr>
        <p:txBody>
          <a:bodyPr>
            <a:normAutofit/>
          </a:bodyPr>
          <a:lstStyle/>
          <a:p>
            <a:pPr eaLnBrk="1" hangingPunct="1"/>
            <a:r>
              <a:rPr lang="en-US" sz="2400" b="1" dirty="0">
                <a:solidFill>
                  <a:srgbClr val="083763"/>
                </a:solidFill>
                <a:latin typeface="Helvetica" charset="0"/>
                <a:ea typeface="ＭＳ Ｐゴシック" charset="0"/>
                <a:cs typeface="ＭＳ Ｐゴシック" charset="0"/>
              </a:rPr>
              <a:t>Radiological scale for external exposure </a:t>
            </a:r>
            <a:r>
              <a:rPr lang="en-US" sz="2400" b="1" dirty="0" smtClean="0">
                <a:solidFill>
                  <a:srgbClr val="083763"/>
                </a:solidFill>
                <a:latin typeface="Helvetica" charset="0"/>
                <a:ea typeface="ＭＳ Ｐゴシック" charset="0"/>
                <a:cs typeface="ＭＳ Ｐゴシック" charset="0"/>
              </a:rPr>
              <a:t/>
            </a:r>
            <a:br>
              <a:rPr lang="en-US" sz="2400" b="1" dirty="0" smtClean="0">
                <a:solidFill>
                  <a:srgbClr val="083763"/>
                </a:solidFill>
                <a:latin typeface="Helvetica" charset="0"/>
                <a:ea typeface="ＭＳ Ｐゴシック" charset="0"/>
                <a:cs typeface="ＭＳ Ｐゴシック" charset="0"/>
              </a:rPr>
            </a:br>
            <a:r>
              <a:rPr lang="en-US" sz="2400" b="1" dirty="0" smtClean="0">
                <a:solidFill>
                  <a:srgbClr val="083763"/>
                </a:solidFill>
                <a:latin typeface="Helvetica" charset="0"/>
                <a:ea typeface="ＭＳ Ｐゴシック" charset="0"/>
                <a:cs typeface="ＭＳ Ｐゴシック" charset="0"/>
              </a:rPr>
              <a:t>adopted </a:t>
            </a:r>
            <a:r>
              <a:rPr lang="en-US" sz="2400" b="1" dirty="0">
                <a:solidFill>
                  <a:srgbClr val="083763"/>
                </a:solidFill>
                <a:latin typeface="Helvetica" charset="0"/>
                <a:ea typeface="ＭＳ Ｐゴシック" charset="0"/>
                <a:cs typeface="ＭＳ Ｐゴシック" charset="0"/>
              </a:rPr>
              <a:t>by </a:t>
            </a:r>
            <a:r>
              <a:rPr lang="en-US" sz="2400" b="1" dirty="0" smtClean="0">
                <a:solidFill>
                  <a:srgbClr val="083763"/>
                </a:solidFill>
                <a:latin typeface="Helvetica" charset="0"/>
                <a:ea typeface="ＭＳ Ｐゴシック" charset="0"/>
                <a:cs typeface="ＭＳ Ｐゴシック" charset="0"/>
              </a:rPr>
              <a:t>villagers </a:t>
            </a:r>
            <a:endParaRPr lang="fr-FR" sz="2400" b="1" dirty="0">
              <a:solidFill>
                <a:srgbClr val="083763"/>
              </a:solidFill>
              <a:latin typeface="Helvetica" charset="0"/>
              <a:ea typeface="ＭＳ Ｐゴシック" charset="0"/>
              <a:cs typeface="ＭＳ Ｐゴシック" charset="0"/>
            </a:endParaRPr>
          </a:p>
        </p:txBody>
      </p:sp>
      <p:pic>
        <p:nvPicPr>
          <p:cNvPr id="33795" name="Picture 3" descr="CEPN0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6248400" cy="4849431"/>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15</a:t>
            </a:fld>
            <a:endParaRPr lang="fr-FR" sz="1200" dirty="0"/>
          </a:p>
        </p:txBody>
      </p:sp>
    </p:spTree>
    <p:extLst>
      <p:ext uri="{BB962C8B-B14F-4D97-AF65-F5344CB8AC3E}">
        <p14:creationId xmlns:p14="http://schemas.microsoft.com/office/powerpoint/2010/main" val="1317073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3" name="Object 2"/>
          <p:cNvGraphicFramePr>
            <a:graphicFrameLocks noChangeAspect="1"/>
          </p:cNvGraphicFramePr>
          <p:nvPr>
            <p:extLst>
              <p:ext uri="{D42A27DB-BD31-4B8C-83A1-F6EECF244321}">
                <p14:modId xmlns:p14="http://schemas.microsoft.com/office/powerpoint/2010/main" val="3198847028"/>
              </p:ext>
            </p:extLst>
          </p:nvPr>
        </p:nvGraphicFramePr>
        <p:xfrm>
          <a:off x="838200" y="1295400"/>
          <a:ext cx="7459662" cy="5180013"/>
        </p:xfrm>
        <a:graphic>
          <a:graphicData uri="http://schemas.openxmlformats.org/presentationml/2006/ole">
            <mc:AlternateContent xmlns:mc="http://schemas.openxmlformats.org/markup-compatibility/2006">
              <mc:Choice xmlns:v="urn:schemas-microsoft-com:vml" Requires="v">
                <p:oleObj spid="_x0000_s7207" name="Document" r:id="rId4" imgW="26565079" imgH="23720635" progId="Word.Document.8">
                  <p:embed/>
                </p:oleObj>
              </mc:Choice>
              <mc:Fallback>
                <p:oleObj name="Document" r:id="rId4" imgW="26565079" imgH="2372063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95400"/>
                        <a:ext cx="7459662" cy="518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16</a:t>
            </a:fld>
            <a:endParaRPr lang="fr-FR" sz="1200" dirty="0"/>
          </a:p>
        </p:txBody>
      </p:sp>
      <p:sp>
        <p:nvSpPr>
          <p:cNvPr id="46082" name="Rectangle 2"/>
          <p:cNvSpPr>
            <a:spLocks noGrp="1" noChangeArrowheads="1"/>
          </p:cNvSpPr>
          <p:nvPr>
            <p:ph type="title"/>
          </p:nvPr>
        </p:nvSpPr>
        <p:spPr>
          <a:xfrm>
            <a:off x="0" y="381000"/>
            <a:ext cx="9144000" cy="609600"/>
          </a:xfrm>
        </p:spPr>
        <p:txBody>
          <a:bodyPr>
            <a:noAutofit/>
          </a:bodyPr>
          <a:lstStyle/>
          <a:p>
            <a:pPr>
              <a:lnSpc>
                <a:spcPct val="80000"/>
              </a:lnSpc>
            </a:pPr>
            <a:r>
              <a:rPr lang="en-GB" sz="2400" b="1" dirty="0" smtClean="0">
                <a:solidFill>
                  <a:schemeClr val="accent1">
                    <a:lumMod val="50000"/>
                  </a:schemeClr>
                </a:solidFill>
                <a:latin typeface="Arial"/>
                <a:ea typeface="ＭＳ Ｐゴシック" charset="0"/>
                <a:cs typeface="Arial"/>
              </a:rPr>
              <a:t>Influence of the level of contamination of foodstuffs</a:t>
            </a:r>
            <a:br>
              <a:rPr lang="en-GB" sz="2400" b="1" dirty="0" smtClean="0">
                <a:solidFill>
                  <a:schemeClr val="accent1">
                    <a:lumMod val="50000"/>
                  </a:schemeClr>
                </a:solidFill>
                <a:latin typeface="Arial"/>
                <a:ea typeface="ＭＳ Ｐゴシック" charset="0"/>
                <a:cs typeface="Arial"/>
              </a:rPr>
            </a:br>
            <a:r>
              <a:rPr lang="en-GB" sz="2400" b="1" dirty="0" smtClean="0">
                <a:solidFill>
                  <a:schemeClr val="accent1">
                    <a:lumMod val="50000"/>
                  </a:schemeClr>
                </a:solidFill>
                <a:latin typeface="Arial"/>
                <a:ea typeface="ＭＳ Ｐゴシック" charset="0"/>
                <a:cs typeface="Arial"/>
              </a:rPr>
              <a:t> on the daily intake of a child</a:t>
            </a:r>
            <a:endParaRPr lang="en-GB" sz="2400" b="1" dirty="0">
              <a:solidFill>
                <a:schemeClr val="accent1">
                  <a:lumMod val="50000"/>
                </a:schemeClr>
              </a:solidFill>
              <a:latin typeface="Arial"/>
              <a:ea typeface="ＭＳ Ｐゴシック" charset="0"/>
              <a:cs typeface="Arial"/>
            </a:endParaRPr>
          </a:p>
        </p:txBody>
      </p:sp>
    </p:spTree>
    <p:extLst>
      <p:ext uri="{BB962C8B-B14F-4D97-AF65-F5344CB8AC3E}">
        <p14:creationId xmlns:p14="http://schemas.microsoft.com/office/powerpoint/2010/main" val="21765235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3120" y="533400"/>
            <a:ext cx="9252520" cy="838200"/>
          </a:xfrm>
        </p:spPr>
        <p:txBody>
          <a:bodyPr>
            <a:normAutofit/>
          </a:bodyPr>
          <a:lstStyle/>
          <a:p>
            <a:pPr lvl="1" eaLnBrk="1" hangingPunct="1">
              <a:lnSpc>
                <a:spcPct val="80000"/>
              </a:lnSpc>
              <a:defRPr/>
            </a:pPr>
            <a:r>
              <a:rPr lang="en-US" sz="2400" b="1" dirty="0" smtClean="0">
                <a:solidFill>
                  <a:srgbClr val="083763"/>
                </a:solidFill>
                <a:latin typeface="Arial"/>
                <a:cs typeface="Arial"/>
              </a:rPr>
              <a:t>Implementing protection actions (1) </a:t>
            </a:r>
            <a:br>
              <a:rPr lang="en-US" sz="2400" b="1" dirty="0" smtClean="0">
                <a:solidFill>
                  <a:srgbClr val="083763"/>
                </a:solidFill>
                <a:latin typeface="Arial"/>
                <a:cs typeface="Arial"/>
              </a:rPr>
            </a:br>
            <a:endParaRPr lang="fr-FR" sz="2400" b="1" dirty="0">
              <a:solidFill>
                <a:srgbClr val="083763"/>
              </a:solidFill>
              <a:latin typeface="Arial"/>
              <a:cs typeface="Arial"/>
            </a:endParaRPr>
          </a:p>
        </p:txBody>
      </p:sp>
      <p:pic>
        <p:nvPicPr>
          <p:cNvPr id="48131" name="Picture 3" descr="CEPN0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47800"/>
            <a:ext cx="5672138"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17</a:t>
            </a:fld>
            <a:endParaRPr lang="fr-FR" sz="1200" dirty="0"/>
          </a:p>
        </p:txBody>
      </p:sp>
    </p:spTree>
    <p:extLst>
      <p:ext uri="{BB962C8B-B14F-4D97-AF65-F5344CB8AC3E}">
        <p14:creationId xmlns:p14="http://schemas.microsoft.com/office/powerpoint/2010/main" val="3146459577"/>
      </p:ext>
    </p:extLst>
  </p:cSld>
  <p:clrMapOvr>
    <a:masterClrMapping/>
  </p:clrMapOvr>
  <p:transition xmlns:p14="http://schemas.microsoft.com/office/powerpoint/2010/mai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8520" y="260648"/>
            <a:ext cx="9144000" cy="838200"/>
          </a:xfrm>
        </p:spPr>
        <p:txBody>
          <a:bodyPr>
            <a:normAutofit/>
          </a:bodyPr>
          <a:lstStyle/>
          <a:p>
            <a:pPr lvl="1" eaLnBrk="1" hangingPunct="1">
              <a:lnSpc>
                <a:spcPct val="80000"/>
              </a:lnSpc>
              <a:defRPr/>
            </a:pPr>
            <a:r>
              <a:rPr lang="fr-FR" sz="2400" b="1" dirty="0" err="1" smtClean="0">
                <a:solidFill>
                  <a:schemeClr val="accent1">
                    <a:lumMod val="50000"/>
                  </a:schemeClr>
                </a:solidFill>
                <a:latin typeface="Arial"/>
                <a:cs typeface="Arial"/>
              </a:rPr>
              <a:t>Implementing</a:t>
            </a:r>
            <a:r>
              <a:rPr lang="fr-FR" sz="2400" b="1" dirty="0" smtClean="0">
                <a:solidFill>
                  <a:schemeClr val="accent1">
                    <a:lumMod val="50000"/>
                  </a:schemeClr>
                </a:solidFill>
                <a:latin typeface="Arial"/>
                <a:cs typeface="Arial"/>
              </a:rPr>
              <a:t> protection actions (2) </a:t>
            </a:r>
            <a:endParaRPr lang="fr-FR" sz="2400" b="1" dirty="0">
              <a:solidFill>
                <a:schemeClr val="accent1">
                  <a:lumMod val="50000"/>
                </a:schemeClr>
              </a:solidFill>
              <a:latin typeface="Arial"/>
              <a:cs typeface="Arial"/>
            </a:endParaRPr>
          </a:p>
        </p:txBody>
      </p:sp>
      <p:pic>
        <p:nvPicPr>
          <p:cNvPr id="3" name="Image 2" descr="sc005d04f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99" y="1219200"/>
            <a:ext cx="6680835" cy="4572000"/>
          </a:xfrm>
          <a:prstGeom prst="rect">
            <a:avLst/>
          </a:prstGeom>
        </p:spPr>
      </p:pic>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18</a:t>
            </a:fld>
            <a:endParaRPr lang="fr-FR" sz="1200" dirty="0"/>
          </a:p>
        </p:txBody>
      </p:sp>
    </p:spTree>
    <p:extLst>
      <p:ext uri="{BB962C8B-B14F-4D97-AF65-F5344CB8AC3E}">
        <p14:creationId xmlns:p14="http://schemas.microsoft.com/office/powerpoint/2010/main" val="3459075006"/>
      </p:ext>
    </p:extLst>
  </p:cSld>
  <p:clrMapOvr>
    <a:masterClrMapping/>
  </p:clrMapOvr>
  <p:transition xmlns:p14="http://schemas.microsoft.com/office/powerpoint/2010/mai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60648"/>
            <a:ext cx="9144000" cy="838200"/>
          </a:xfrm>
        </p:spPr>
        <p:txBody>
          <a:bodyPr>
            <a:normAutofit/>
          </a:bodyPr>
          <a:lstStyle/>
          <a:p>
            <a:pPr lvl="1" eaLnBrk="1" hangingPunct="1">
              <a:lnSpc>
                <a:spcPct val="80000"/>
              </a:lnSpc>
              <a:defRPr/>
            </a:pPr>
            <a:r>
              <a:rPr lang="fr-FR" sz="2400" b="1" dirty="0" smtClean="0">
                <a:solidFill>
                  <a:schemeClr val="accent1">
                    <a:lumMod val="50000"/>
                  </a:schemeClr>
                </a:solidFill>
                <a:latin typeface="Arial"/>
                <a:cs typeface="Arial"/>
              </a:rPr>
              <a:t>Dialogue </a:t>
            </a:r>
            <a:r>
              <a:rPr lang="fr-FR" sz="2400" b="1" dirty="0" err="1" smtClean="0">
                <a:solidFill>
                  <a:schemeClr val="accent1">
                    <a:lumMod val="50000"/>
                  </a:schemeClr>
                </a:solidFill>
                <a:latin typeface="Arial"/>
                <a:cs typeface="Arial"/>
              </a:rPr>
              <a:t>with</a:t>
            </a:r>
            <a:r>
              <a:rPr lang="fr-FR" sz="2400" b="1" dirty="0" smtClean="0">
                <a:solidFill>
                  <a:schemeClr val="accent1">
                    <a:lumMod val="50000"/>
                  </a:schemeClr>
                </a:solidFill>
                <a:latin typeface="Arial"/>
                <a:cs typeface="Arial"/>
              </a:rPr>
              <a:t> local </a:t>
            </a:r>
            <a:r>
              <a:rPr lang="fr-FR" sz="2400" b="1" dirty="0" err="1" smtClean="0">
                <a:solidFill>
                  <a:schemeClr val="accent1">
                    <a:lumMod val="50000"/>
                  </a:schemeClr>
                </a:solidFill>
                <a:latin typeface="Arial"/>
                <a:cs typeface="Arial"/>
              </a:rPr>
              <a:t>authorities</a:t>
            </a:r>
            <a:endParaRPr lang="fr-FR" sz="2400" b="1" dirty="0">
              <a:solidFill>
                <a:schemeClr val="accent1">
                  <a:lumMod val="50000"/>
                </a:schemeClr>
              </a:solidFill>
              <a:latin typeface="Arial"/>
              <a:cs typeface="Arial"/>
            </a:endParaRPr>
          </a:p>
        </p:txBody>
      </p:sp>
      <p:pic>
        <p:nvPicPr>
          <p:cNvPr id="2" name="Image 1" descr="sc005ff07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71600"/>
            <a:ext cx="6477000" cy="4406122"/>
          </a:xfrm>
          <a:prstGeom prst="rect">
            <a:avLst/>
          </a:prstGeom>
        </p:spPr>
      </p:pic>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19</a:t>
            </a:fld>
            <a:endParaRPr lang="fr-FR" sz="1200" dirty="0"/>
          </a:p>
        </p:txBody>
      </p:sp>
    </p:spTree>
    <p:extLst>
      <p:ext uri="{BB962C8B-B14F-4D97-AF65-F5344CB8AC3E}">
        <p14:creationId xmlns:p14="http://schemas.microsoft.com/office/powerpoint/2010/main" val="1441414523"/>
      </p:ext>
    </p:extLst>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Grp="1" noChangeArrowheads="1"/>
          </p:cNvSpPr>
          <p:nvPr>
            <p:ph idx="1"/>
          </p:nvPr>
        </p:nvSpPr>
        <p:spPr>
          <a:xfrm>
            <a:off x="1066800" y="1828800"/>
            <a:ext cx="7391400" cy="3276600"/>
          </a:xfrm>
        </p:spPr>
        <p:txBody>
          <a:bodyPr/>
          <a:lstStyle/>
          <a:p>
            <a:pPr>
              <a:lnSpc>
                <a:spcPct val="120000"/>
              </a:lnSpc>
              <a:spcAft>
                <a:spcPts val="600"/>
              </a:spcAft>
              <a:buSzPct val="70000"/>
              <a:buFont typeface="Wingdings 2" charset="0"/>
              <a:buChar char=""/>
              <a:defRPr/>
            </a:pPr>
            <a:r>
              <a:rPr lang="en-GB" sz="2000" b="0" dirty="0">
                <a:cs typeface="ＭＳ Ｐゴシック" charset="0"/>
              </a:rPr>
              <a:t>The International Chernobyl Project (1990-1991)</a:t>
            </a:r>
          </a:p>
          <a:p>
            <a:pPr>
              <a:lnSpc>
                <a:spcPct val="120000"/>
              </a:lnSpc>
              <a:spcAft>
                <a:spcPts val="600"/>
              </a:spcAft>
              <a:buSzPct val="70000"/>
              <a:buFont typeface="Wingdings 2" charset="0"/>
              <a:buChar char=""/>
              <a:defRPr/>
            </a:pPr>
            <a:r>
              <a:rPr lang="en-GB" sz="2000" b="0" dirty="0">
                <a:cs typeface="ＭＳ Ｐゴシック" charset="0"/>
              </a:rPr>
              <a:t>The CEC/CIS Collaborative Programme (1991-1995)</a:t>
            </a:r>
          </a:p>
          <a:p>
            <a:pPr>
              <a:lnSpc>
                <a:spcPct val="120000"/>
              </a:lnSpc>
              <a:spcAft>
                <a:spcPts val="600"/>
              </a:spcAft>
              <a:buSzPct val="70000"/>
              <a:buFont typeface="Wingdings 2" charset="0"/>
              <a:buChar char=""/>
              <a:defRPr/>
            </a:pPr>
            <a:r>
              <a:rPr lang="en-GB" sz="2000" b="0" dirty="0">
                <a:cs typeface="ＭＳ Ｐゴシック" charset="0"/>
              </a:rPr>
              <a:t>The ETHOS Project in Belarus (1996-2001)</a:t>
            </a:r>
          </a:p>
          <a:p>
            <a:pPr>
              <a:lnSpc>
                <a:spcPct val="120000"/>
              </a:lnSpc>
              <a:spcAft>
                <a:spcPts val="600"/>
              </a:spcAft>
              <a:buSzPct val="70000"/>
              <a:buFont typeface="Wingdings 2" charset="0"/>
              <a:buChar char=""/>
              <a:defRPr/>
            </a:pPr>
            <a:r>
              <a:rPr lang="en-GB" sz="2000" b="0" dirty="0">
                <a:cs typeface="ＭＳ Ｐゴシック" charset="0"/>
              </a:rPr>
              <a:t>The International CORE Programme in Belarus (2004-2008)</a:t>
            </a:r>
          </a:p>
          <a:p>
            <a:pPr>
              <a:lnSpc>
                <a:spcPct val="120000"/>
              </a:lnSpc>
              <a:spcAft>
                <a:spcPts val="600"/>
              </a:spcAft>
              <a:buSzPct val="70000"/>
              <a:buFont typeface="Wingdings 2" charset="0"/>
              <a:buChar char=""/>
              <a:defRPr/>
            </a:pPr>
            <a:r>
              <a:rPr lang="en-GB" sz="2000" b="0" dirty="0">
                <a:cs typeface="ＭＳ Ｐゴシック" charset="0"/>
              </a:rPr>
              <a:t>The ICRP Dialogue Initiative in Fukushima (2011-2015)</a:t>
            </a:r>
          </a:p>
          <a:p>
            <a:pPr marL="258763" indent="-258763" eaLnBrk="1" hangingPunct="1">
              <a:spcAft>
                <a:spcPts val="1200"/>
              </a:spcAft>
              <a:buFont typeface="Wingdings 2" pitchFamily="33" charset="2"/>
              <a:buChar char=""/>
              <a:defRPr/>
            </a:pPr>
            <a:endParaRPr lang="fr-FR" sz="2000" dirty="0" smtClean="0">
              <a:cs typeface="ＭＳ Ｐゴシック" pitchFamily="33" charset="-128"/>
            </a:endParaRPr>
          </a:p>
        </p:txBody>
      </p:sp>
      <p:sp>
        <p:nvSpPr>
          <p:cNvPr id="13317"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2D86B69-FB4B-DB4D-B31C-1A0A361419C9}" type="slidenum">
              <a:rPr lang="fr-FR" sz="1200"/>
              <a:pPr algn="r"/>
              <a:t>2</a:t>
            </a:fld>
            <a:endParaRPr lang="fr-FR" sz="1200"/>
          </a:p>
        </p:txBody>
      </p:sp>
      <p:sp>
        <p:nvSpPr>
          <p:cNvPr id="6" name="Rectangle 3"/>
          <p:cNvSpPr txBox="1">
            <a:spLocks noChangeArrowheads="1"/>
          </p:cNvSpPr>
          <p:nvPr/>
        </p:nvSpPr>
        <p:spPr>
          <a:xfrm>
            <a:off x="0" y="457200"/>
            <a:ext cx="8964687" cy="838200"/>
          </a:xfrm>
          <a:prstGeom prst="rect">
            <a:avLst/>
          </a:prstGeom>
        </p:spPr>
        <p:txBody>
          <a:bodyPr vert="horz" lIns="0" rIns="0" bIns="0" anchor="ctr" anchorCtr="0">
            <a:normAutofit fontScale="97500"/>
            <a:scene3d>
              <a:camera prst="orthographicFront"/>
              <a:lightRig rig="threePt" dir="t"/>
            </a:scene3d>
            <a:sp3d extrusionH="57150">
              <a:bevelT w="38100" h="38100"/>
              <a:extrusionClr>
                <a:schemeClr val="tx1"/>
              </a:extrusionClr>
            </a:sp3d>
          </a:bodyPr>
          <a:lstStyle>
            <a:lvl1pPr algn="ctr" rtl="0" eaLnBrk="0" fontAlgn="base" hangingPunct="0">
              <a:spcBef>
                <a:spcPct val="0"/>
              </a:spcBef>
              <a:spcAft>
                <a:spcPct val="0"/>
              </a:spcAft>
              <a:defRPr sz="3600" b="1" kern="1200">
                <a:solidFill>
                  <a:schemeClr val="accent1">
                    <a:lumMod val="75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5000">
                <a:solidFill>
                  <a:schemeClr val="tx2"/>
                </a:solidFill>
                <a:latin typeface="Arial" charset="0"/>
                <a:cs typeface="Arial" charset="0"/>
              </a:defRPr>
            </a:lvl2pPr>
            <a:lvl3pPr algn="ctr" rtl="0" eaLnBrk="0" fontAlgn="base" hangingPunct="0">
              <a:spcBef>
                <a:spcPct val="0"/>
              </a:spcBef>
              <a:spcAft>
                <a:spcPct val="0"/>
              </a:spcAft>
              <a:defRPr sz="5000">
                <a:solidFill>
                  <a:schemeClr val="tx2"/>
                </a:solidFill>
                <a:latin typeface="Arial" charset="0"/>
                <a:cs typeface="Arial" charset="0"/>
              </a:defRPr>
            </a:lvl3pPr>
            <a:lvl4pPr algn="ctr" rtl="0" eaLnBrk="0" fontAlgn="base" hangingPunct="0">
              <a:spcBef>
                <a:spcPct val="0"/>
              </a:spcBef>
              <a:spcAft>
                <a:spcPct val="0"/>
              </a:spcAft>
              <a:defRPr sz="5000">
                <a:solidFill>
                  <a:schemeClr val="tx2"/>
                </a:solidFill>
                <a:latin typeface="Arial" charset="0"/>
                <a:cs typeface="Arial" charset="0"/>
              </a:defRPr>
            </a:lvl4pPr>
            <a:lvl5pPr algn="ctr" rtl="0" eaLnBrk="0" fontAlgn="base" hangingPunct="0">
              <a:spcBef>
                <a:spcPct val="0"/>
              </a:spcBef>
              <a:spcAft>
                <a:spcPct val="0"/>
              </a:spcAft>
              <a:defRPr sz="5000">
                <a:solidFill>
                  <a:schemeClr val="tx2"/>
                </a:solidFill>
                <a:latin typeface="Arial" charset="0"/>
                <a:cs typeface="Arial" charset="0"/>
              </a:defRPr>
            </a:lvl5pPr>
            <a:lvl6pPr marL="457200" algn="ctr" rtl="0" fontAlgn="base">
              <a:spcBef>
                <a:spcPct val="0"/>
              </a:spcBef>
              <a:spcAft>
                <a:spcPct val="0"/>
              </a:spcAft>
              <a:defRPr sz="5000">
                <a:solidFill>
                  <a:schemeClr val="tx2"/>
                </a:solidFill>
                <a:latin typeface="Arial" charset="0"/>
                <a:cs typeface="Arial" charset="0"/>
              </a:defRPr>
            </a:lvl6pPr>
            <a:lvl7pPr marL="914400" algn="ctr" rtl="0" fontAlgn="base">
              <a:spcBef>
                <a:spcPct val="0"/>
              </a:spcBef>
              <a:spcAft>
                <a:spcPct val="0"/>
              </a:spcAft>
              <a:defRPr sz="5000">
                <a:solidFill>
                  <a:schemeClr val="tx2"/>
                </a:solidFill>
                <a:latin typeface="Arial" charset="0"/>
                <a:cs typeface="Arial" charset="0"/>
              </a:defRPr>
            </a:lvl7pPr>
            <a:lvl8pPr marL="1371600" algn="ctr" rtl="0" fontAlgn="base">
              <a:spcBef>
                <a:spcPct val="0"/>
              </a:spcBef>
              <a:spcAft>
                <a:spcPct val="0"/>
              </a:spcAft>
              <a:defRPr sz="5000">
                <a:solidFill>
                  <a:schemeClr val="tx2"/>
                </a:solidFill>
                <a:latin typeface="Arial" charset="0"/>
                <a:cs typeface="Arial" charset="0"/>
              </a:defRPr>
            </a:lvl8pPr>
            <a:lvl9pPr marL="1828800" algn="ctr" rtl="0" fontAlgn="base">
              <a:spcBef>
                <a:spcPct val="0"/>
              </a:spcBef>
              <a:spcAft>
                <a:spcPct val="0"/>
              </a:spcAft>
              <a:defRPr sz="5000">
                <a:solidFill>
                  <a:schemeClr val="tx2"/>
                </a:solidFill>
                <a:latin typeface="Arial" charset="0"/>
                <a:cs typeface="Arial" charset="0"/>
              </a:defRPr>
            </a:lvl9pPr>
          </a:lstStyle>
          <a:p>
            <a:pPr lvl="1" eaLnBrk="1" hangingPunct="1">
              <a:defRPr/>
            </a:pPr>
            <a:r>
              <a:rPr lang="en-GB" sz="2400" b="1" dirty="0" smtClean="0">
                <a:solidFill>
                  <a:schemeClr val="accent1">
                    <a:lumMod val="50000"/>
                  </a:schemeClr>
                </a:solidFill>
                <a:latin typeface="Arial"/>
                <a:cs typeface="Arial"/>
              </a:rPr>
              <a:t>My personal experience with nuclear</a:t>
            </a:r>
          </a:p>
          <a:p>
            <a:pPr lvl="1" eaLnBrk="1" hangingPunct="1">
              <a:defRPr/>
            </a:pPr>
            <a:r>
              <a:rPr lang="en-GB" sz="2400" b="1" dirty="0" smtClean="0">
                <a:solidFill>
                  <a:schemeClr val="accent1">
                    <a:lumMod val="50000"/>
                  </a:schemeClr>
                </a:solidFill>
                <a:latin typeface="Arial"/>
                <a:cs typeface="Arial"/>
              </a:rPr>
              <a:t> post-accident situations</a:t>
            </a:r>
          </a:p>
        </p:txBody>
      </p:sp>
    </p:spTree>
    <p:extLst>
      <p:ext uri="{BB962C8B-B14F-4D97-AF65-F5344CB8AC3E}">
        <p14:creationId xmlns:p14="http://schemas.microsoft.com/office/powerpoint/2010/main" val="410713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0" y="228600"/>
            <a:ext cx="8610600" cy="936104"/>
          </a:xfrm>
        </p:spPr>
        <p:txBody>
          <a:bodyPr>
            <a:normAutofit fontScale="90000"/>
          </a:bodyPr>
          <a:lstStyle/>
          <a:p>
            <a:pPr marL="857250" lvl="1" indent="-457200" eaLnBrk="1" hangingPunct="1">
              <a:defRPr/>
            </a:pPr>
            <a:r>
              <a:rPr lang="en-GB" sz="2200" b="1" dirty="0">
                <a:solidFill>
                  <a:srgbClr val="000045"/>
                </a:solidFill>
                <a:latin typeface="Arial" charset="0"/>
                <a:ea typeface="ＭＳ Ｐゴシック" charset="0"/>
                <a:cs typeface="Arial" charset="0"/>
              </a:rPr>
              <a:t/>
            </a:r>
            <a:br>
              <a:rPr lang="en-GB" sz="2200" b="1" dirty="0">
                <a:solidFill>
                  <a:srgbClr val="000045"/>
                </a:solidFill>
                <a:latin typeface="Arial" charset="0"/>
                <a:ea typeface="ＭＳ Ｐゴシック" charset="0"/>
                <a:cs typeface="Arial" charset="0"/>
              </a:rPr>
            </a:br>
            <a:r>
              <a:rPr lang="en-GB" sz="2700" b="1" dirty="0" smtClean="0">
                <a:solidFill>
                  <a:schemeClr val="accent1">
                    <a:lumMod val="50000"/>
                  </a:schemeClr>
                </a:solidFill>
                <a:latin typeface="Arial"/>
                <a:ea typeface="ＭＳ Ｐゴシック" charset="0"/>
                <a:cs typeface="Arial"/>
              </a:rPr>
              <a:t>Lessons from Belarus: </a:t>
            </a:r>
            <a:br>
              <a:rPr lang="en-GB" sz="2700" b="1" dirty="0" smtClean="0">
                <a:solidFill>
                  <a:schemeClr val="accent1">
                    <a:lumMod val="50000"/>
                  </a:schemeClr>
                </a:solidFill>
                <a:latin typeface="Arial"/>
                <a:ea typeface="ＭＳ Ｐゴシック" charset="0"/>
                <a:cs typeface="Arial"/>
              </a:rPr>
            </a:br>
            <a:r>
              <a:rPr lang="en-GB" sz="2700" b="1" dirty="0" smtClean="0">
                <a:solidFill>
                  <a:schemeClr val="accent1">
                    <a:lumMod val="50000"/>
                  </a:schemeClr>
                </a:solidFill>
                <a:latin typeface="Arial"/>
                <a:ea typeface="ＭＳ Ｐゴシック" charset="0"/>
                <a:cs typeface="Arial"/>
              </a:rPr>
              <a:t>the human dimension of the post-accident situation </a:t>
            </a:r>
            <a:r>
              <a:rPr lang="en-GB" sz="2700" b="1" dirty="0">
                <a:solidFill>
                  <a:schemeClr val="accent1">
                    <a:lumMod val="50000"/>
                  </a:schemeClr>
                </a:solidFill>
                <a:latin typeface="Arial"/>
                <a:ea typeface="ＭＳ Ｐゴシック" charset="0"/>
                <a:cs typeface="Arial"/>
              </a:rPr>
              <a:t/>
            </a:r>
            <a:br>
              <a:rPr lang="en-GB" sz="2700" b="1" dirty="0">
                <a:solidFill>
                  <a:schemeClr val="accent1">
                    <a:lumMod val="50000"/>
                  </a:schemeClr>
                </a:solidFill>
                <a:latin typeface="Arial"/>
                <a:ea typeface="ＭＳ Ｐゴシック" charset="0"/>
                <a:cs typeface="Arial"/>
              </a:rPr>
            </a:br>
            <a:endParaRPr lang="fr-FR" sz="2700" b="1" dirty="0">
              <a:solidFill>
                <a:schemeClr val="accent1">
                  <a:lumMod val="50000"/>
                </a:schemeClr>
              </a:solidFill>
              <a:latin typeface="Arial"/>
              <a:ea typeface="ＭＳ Ｐゴシック" charset="0"/>
              <a:cs typeface="Arial"/>
            </a:endParaRPr>
          </a:p>
        </p:txBody>
      </p:sp>
      <p:sp>
        <p:nvSpPr>
          <p:cNvPr id="16385" name="Rectangle 2"/>
          <p:cNvSpPr>
            <a:spLocks noGrp="1" noChangeArrowheads="1"/>
          </p:cNvSpPr>
          <p:nvPr>
            <p:ph idx="1"/>
          </p:nvPr>
        </p:nvSpPr>
        <p:spPr>
          <a:xfrm>
            <a:off x="838200" y="1447800"/>
            <a:ext cx="7690048" cy="5040312"/>
          </a:xfrm>
        </p:spPr>
        <p:txBody>
          <a:bodyPr/>
          <a:lstStyle/>
          <a:p>
            <a:pPr>
              <a:lnSpc>
                <a:spcPct val="120000"/>
              </a:lnSpc>
              <a:spcAft>
                <a:spcPts val="600"/>
              </a:spcAft>
              <a:buSzPct val="70000"/>
              <a:buFont typeface="Wingdings 2" charset="0"/>
              <a:buChar char=""/>
            </a:pPr>
            <a:r>
              <a:rPr lang="en-GB" sz="2000" b="0" dirty="0">
                <a:cs typeface="ＭＳ Ｐゴシック" charset="0"/>
              </a:rPr>
              <a:t>Loss of confidence in authorities and experts </a:t>
            </a:r>
          </a:p>
          <a:p>
            <a:pPr>
              <a:lnSpc>
                <a:spcPct val="120000"/>
              </a:lnSpc>
              <a:spcAft>
                <a:spcPts val="600"/>
              </a:spcAft>
              <a:buClr>
                <a:srgbClr val="083763"/>
              </a:buClr>
              <a:buSzPct val="70000"/>
              <a:buFont typeface="Wingdings 2" charset="0"/>
              <a:buChar char=""/>
            </a:pPr>
            <a:r>
              <a:rPr lang="en-GB" sz="2000" b="0" dirty="0" smtClean="0">
                <a:ea typeface="ＭＳ Ｐゴシック" charset="0"/>
                <a:cs typeface="ＭＳ Ｐゴシック" charset="0"/>
              </a:rPr>
              <a:t>Distancing </a:t>
            </a:r>
            <a:r>
              <a:rPr lang="en-GB" sz="2000" b="0" dirty="0">
                <a:ea typeface="ＭＳ Ｐゴシック" charset="0"/>
                <a:cs typeface="ＭＳ Ｐゴシック" charset="0"/>
              </a:rPr>
              <a:t>from the familiar </a:t>
            </a:r>
            <a:r>
              <a:rPr lang="en-GB" sz="2000" b="0" dirty="0" smtClean="0">
                <a:ea typeface="ＭＳ Ｐゴシック" charset="0"/>
                <a:cs typeface="ＭＳ Ｐゴシック" charset="0"/>
              </a:rPr>
              <a:t>environment</a:t>
            </a:r>
          </a:p>
          <a:p>
            <a:pPr>
              <a:lnSpc>
                <a:spcPct val="120000"/>
              </a:lnSpc>
              <a:spcAft>
                <a:spcPts val="600"/>
              </a:spcAft>
              <a:buClr>
                <a:srgbClr val="083763"/>
              </a:buClr>
              <a:buSzPct val="70000"/>
              <a:buFont typeface="Wingdings 2" charset="0"/>
              <a:buChar char=""/>
            </a:pPr>
            <a:r>
              <a:rPr lang="en-GB" sz="2000" b="0" dirty="0" smtClean="0">
                <a:ea typeface="ＭＳ Ｐゴシック" charset="0"/>
                <a:cs typeface="ＭＳ Ｐゴシック" charset="0"/>
              </a:rPr>
              <a:t>Disintegration </a:t>
            </a:r>
            <a:r>
              <a:rPr lang="en-GB" sz="2000" b="0" dirty="0">
                <a:ea typeface="ＭＳ Ｐゴシック" charset="0"/>
                <a:cs typeface="ＭＳ Ｐゴシック" charset="0"/>
              </a:rPr>
              <a:t>of family and social </a:t>
            </a:r>
            <a:r>
              <a:rPr lang="en-GB" sz="2000" b="0" dirty="0" smtClean="0">
                <a:ea typeface="ＭＳ Ｐゴシック" charset="0"/>
                <a:cs typeface="ＭＳ Ｐゴシック" charset="0"/>
              </a:rPr>
              <a:t>relationships</a:t>
            </a:r>
            <a:endParaRPr lang="en-GB" sz="2000" b="0" dirty="0">
              <a:ea typeface="ＭＳ Ｐゴシック" charset="0"/>
              <a:cs typeface="ＭＳ Ｐゴシック" charset="0"/>
            </a:endParaRPr>
          </a:p>
          <a:p>
            <a:pPr>
              <a:lnSpc>
                <a:spcPct val="120000"/>
              </a:lnSpc>
              <a:spcAft>
                <a:spcPts val="600"/>
              </a:spcAft>
              <a:buSzPct val="70000"/>
              <a:buFont typeface="Wingdings 2" charset="0"/>
              <a:buChar char=""/>
            </a:pPr>
            <a:r>
              <a:rPr lang="en-GB" sz="2000" b="0" dirty="0">
                <a:cs typeface="ＭＳ Ｐゴシック" charset="0"/>
              </a:rPr>
              <a:t>Strong concerns about </a:t>
            </a:r>
            <a:r>
              <a:rPr lang="en-GB" sz="2000" b="0" dirty="0" smtClean="0">
                <a:cs typeface="ＭＳ Ｐゴシック" charset="0"/>
              </a:rPr>
              <a:t>the future and particularly about potential </a:t>
            </a:r>
            <a:r>
              <a:rPr lang="en-GB" sz="2000" b="0" dirty="0">
                <a:cs typeface="ＭＳ Ｐゴシック" charset="0"/>
              </a:rPr>
              <a:t>health effects </a:t>
            </a:r>
            <a:r>
              <a:rPr lang="en-GB" sz="2000" b="0" dirty="0" smtClean="0">
                <a:cs typeface="ＭＳ Ｐゴシック" charset="0"/>
              </a:rPr>
              <a:t>for children</a:t>
            </a:r>
            <a:endParaRPr lang="en-GB" sz="2000" b="0" dirty="0">
              <a:cs typeface="ＭＳ Ｐゴシック" charset="0"/>
            </a:endParaRPr>
          </a:p>
          <a:p>
            <a:pPr>
              <a:lnSpc>
                <a:spcPct val="120000"/>
              </a:lnSpc>
              <a:spcAft>
                <a:spcPts val="600"/>
              </a:spcAft>
              <a:buClr>
                <a:srgbClr val="083763"/>
              </a:buClr>
              <a:buSzPct val="70000"/>
              <a:buFont typeface="Wingdings 2" charset="0"/>
              <a:buChar char=""/>
            </a:pPr>
            <a:r>
              <a:rPr lang="en-GB" sz="2000" b="0" dirty="0" smtClean="0">
                <a:cs typeface="ＭＳ Ｐゴシック" charset="0"/>
              </a:rPr>
              <a:t>General feeling of helplessness and abandonment </a:t>
            </a:r>
          </a:p>
          <a:p>
            <a:pPr>
              <a:lnSpc>
                <a:spcPct val="120000"/>
              </a:lnSpc>
              <a:spcAft>
                <a:spcPts val="600"/>
              </a:spcAft>
              <a:buSzPct val="70000"/>
              <a:buFont typeface="Wingdings 2" charset="0"/>
              <a:buChar char=""/>
            </a:pPr>
            <a:r>
              <a:rPr lang="en-GB" sz="2000" b="0" dirty="0">
                <a:cs typeface="ＭＳ Ｐゴシック" charset="0"/>
              </a:rPr>
              <a:t>D</a:t>
            </a:r>
            <a:r>
              <a:rPr lang="en-GB" sz="2000" b="0" dirty="0" smtClean="0">
                <a:cs typeface="ＭＳ Ｐゴシック" charset="0"/>
              </a:rPr>
              <a:t>iscrimination and exclusion reinforced by the look and attitude of outsiders</a:t>
            </a:r>
          </a:p>
          <a:p>
            <a:pPr>
              <a:lnSpc>
                <a:spcPct val="120000"/>
              </a:lnSpc>
              <a:spcAft>
                <a:spcPts val="600"/>
              </a:spcAft>
              <a:buSzPct val="70000"/>
              <a:buFont typeface="Wingdings 2" charset="0"/>
              <a:buChar char=""/>
            </a:pPr>
            <a:r>
              <a:rPr lang="en-GB" sz="2000" dirty="0" smtClean="0">
                <a:solidFill>
                  <a:srgbClr val="083763"/>
                </a:solidFill>
                <a:cs typeface="ＭＳ Ｐゴシック" charset="0"/>
              </a:rPr>
              <a:t>Loss of control of daily life and autonomy </a:t>
            </a:r>
          </a:p>
          <a:p>
            <a:pPr>
              <a:lnSpc>
                <a:spcPct val="120000"/>
              </a:lnSpc>
              <a:spcAft>
                <a:spcPts val="600"/>
              </a:spcAft>
              <a:buClr>
                <a:srgbClr val="083763"/>
              </a:buClr>
              <a:buSzPct val="70000"/>
              <a:buFont typeface="Wingdings 2" charset="0"/>
              <a:buChar char=""/>
            </a:pPr>
            <a:endParaRPr lang="en-GB" sz="2000" b="0" dirty="0" smtClean="0">
              <a:cs typeface="ＭＳ Ｐゴシック" charset="0"/>
            </a:endParaRPr>
          </a:p>
        </p:txBody>
      </p:sp>
      <p:sp>
        <p:nvSpPr>
          <p:cNvPr id="20483" name="Espace réservé du numéro de diapositive 4"/>
          <p:cNvSpPr txBox="1">
            <a:spLocks noGrp="1"/>
          </p:cNvSpPr>
          <p:nvPr/>
        </p:nvSpPr>
        <p:spPr bwMode="auto">
          <a:xfrm>
            <a:off x="7019925" y="62865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F174607-A6F7-7B41-9177-504ACE4AE8CE}" type="slidenum">
              <a:rPr lang="fr-FR" sz="1200"/>
              <a:pPr algn="r" eaLnBrk="1" hangingPunct="1"/>
              <a:t>20</a:t>
            </a:fld>
            <a:endParaRPr lang="fr-FR" sz="1200"/>
          </a:p>
        </p:txBody>
      </p:sp>
    </p:spTree>
    <p:extLst>
      <p:ext uri="{BB962C8B-B14F-4D97-AF65-F5344CB8AC3E}">
        <p14:creationId xmlns:p14="http://schemas.microsoft.com/office/powerpoint/2010/main" val="170875923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0" y="533400"/>
            <a:ext cx="9144000" cy="990600"/>
          </a:xfrm>
        </p:spPr>
        <p:txBody>
          <a:bodyPr>
            <a:noAutofit/>
          </a:bodyPr>
          <a:lstStyle/>
          <a:p>
            <a:pPr eaLnBrk="1" hangingPunct="1">
              <a:defRPr/>
            </a:pPr>
            <a:r>
              <a:rPr lang="en-GB" sz="2400" b="1" dirty="0" smtClean="0">
                <a:solidFill>
                  <a:schemeClr val="accent1">
                    <a:lumMod val="50000"/>
                  </a:schemeClr>
                </a:solidFill>
                <a:latin typeface="Arial" pitchFamily="-1" charset="0"/>
                <a:ea typeface="Arial" pitchFamily="-1" charset="0"/>
                <a:cs typeface="Arial" pitchFamily="-1" charset="0"/>
              </a:rPr>
              <a:t>Lessons from Belarus: </a:t>
            </a:r>
            <a:br>
              <a:rPr lang="en-GB" sz="2400" b="1" dirty="0" smtClean="0">
                <a:solidFill>
                  <a:schemeClr val="accent1">
                    <a:lumMod val="50000"/>
                  </a:schemeClr>
                </a:solidFill>
                <a:latin typeface="Arial" pitchFamily="-1" charset="0"/>
                <a:ea typeface="Arial" pitchFamily="-1" charset="0"/>
                <a:cs typeface="Arial" pitchFamily="-1" charset="0"/>
              </a:rPr>
            </a:br>
            <a:r>
              <a:rPr lang="en-GB" sz="2400" b="1" dirty="0" smtClean="0">
                <a:solidFill>
                  <a:schemeClr val="accent1">
                    <a:lumMod val="50000"/>
                  </a:schemeClr>
                </a:solidFill>
                <a:latin typeface="Arial" pitchFamily="-1" charset="0"/>
                <a:ea typeface="Arial" pitchFamily="-1" charset="0"/>
                <a:cs typeface="Arial" pitchFamily="-1" charset="0"/>
              </a:rPr>
              <a:t>the </a:t>
            </a:r>
            <a:r>
              <a:rPr lang="en-GB" sz="2400" b="1" dirty="0">
                <a:solidFill>
                  <a:schemeClr val="accent1">
                    <a:lumMod val="50000"/>
                  </a:schemeClr>
                </a:solidFill>
                <a:latin typeface="Arial" pitchFamily="-107" charset="0"/>
                <a:ea typeface="ＭＳ Ｐゴシック" pitchFamily="-107" charset="-128"/>
                <a:cs typeface="ＭＳ Ｐゴシック" pitchFamily="-107" charset="-128"/>
              </a:rPr>
              <a:t>a</a:t>
            </a:r>
            <a:r>
              <a:rPr lang="en-GB" sz="2400" b="1" dirty="0" smtClean="0">
                <a:solidFill>
                  <a:schemeClr val="accent1">
                    <a:lumMod val="50000"/>
                  </a:schemeClr>
                </a:solidFill>
                <a:latin typeface="Arial" pitchFamily="-107" charset="0"/>
                <a:ea typeface="ＭＳ Ｐゴシック" pitchFamily="-107" charset="-128"/>
                <a:cs typeface="ＭＳ Ｐゴシック" pitchFamily="-107" charset="-128"/>
              </a:rPr>
              <a:t>ttitudes </a:t>
            </a:r>
            <a:r>
              <a:rPr lang="en-GB" sz="2400" b="1" dirty="0">
                <a:solidFill>
                  <a:schemeClr val="accent1">
                    <a:lumMod val="50000"/>
                  </a:schemeClr>
                </a:solidFill>
                <a:latin typeface="Arial" pitchFamily="-107" charset="0"/>
                <a:ea typeface="ＭＳ Ｐゴシック" pitchFamily="-107" charset="-128"/>
                <a:cs typeface="ＭＳ Ｐゴシック" pitchFamily="-107" charset="-128"/>
              </a:rPr>
              <a:t>of the affected population facing contamination</a:t>
            </a:r>
            <a:br>
              <a:rPr lang="en-GB" sz="2400" b="1" dirty="0">
                <a:solidFill>
                  <a:schemeClr val="accent1">
                    <a:lumMod val="50000"/>
                  </a:schemeClr>
                </a:solidFill>
                <a:latin typeface="Arial" pitchFamily="-107" charset="0"/>
                <a:ea typeface="ＭＳ Ｐゴシック" pitchFamily="-107" charset="-128"/>
                <a:cs typeface="ＭＳ Ｐゴシック" pitchFamily="-107" charset="-128"/>
              </a:rPr>
            </a:br>
            <a:endParaRPr lang="en-GB" sz="2400" b="1" dirty="0" smtClean="0">
              <a:solidFill>
                <a:schemeClr val="accent1">
                  <a:lumMod val="50000"/>
                </a:schemeClr>
              </a:solidFill>
              <a:latin typeface="Arial" pitchFamily="-1" charset="0"/>
              <a:ea typeface="Arial" pitchFamily="-1" charset="0"/>
              <a:cs typeface="Arial" pitchFamily="-1" charset="0"/>
            </a:endParaRPr>
          </a:p>
        </p:txBody>
      </p:sp>
      <p:sp>
        <p:nvSpPr>
          <p:cNvPr id="17411" name="Rectangle 3"/>
          <p:cNvSpPr>
            <a:spLocks noGrp="1" noChangeArrowheads="1"/>
          </p:cNvSpPr>
          <p:nvPr>
            <p:ph type="body" sz="half" idx="1"/>
          </p:nvPr>
        </p:nvSpPr>
        <p:spPr>
          <a:xfrm>
            <a:off x="990600" y="1905000"/>
            <a:ext cx="7315200" cy="3124200"/>
          </a:xfrm>
        </p:spPr>
        <p:txBody>
          <a:bodyPr/>
          <a:lstStyle/>
          <a:p>
            <a:pPr lvl="1" eaLnBrk="1" hangingPunct="1">
              <a:lnSpc>
                <a:spcPct val="130000"/>
              </a:lnSpc>
              <a:buNone/>
            </a:pPr>
            <a:endParaRPr lang="en-GB" sz="1000" b="1" dirty="0" smtClean="0">
              <a:solidFill>
                <a:srgbClr val="800000"/>
              </a:solidFill>
              <a:latin typeface="Arial" pitchFamily="-107" charset="0"/>
              <a:ea typeface="ＭＳ Ｐゴシック" pitchFamily="-107" charset="-128"/>
              <a:cs typeface="ＭＳ Ｐゴシック" pitchFamily="-107" charset="-128"/>
            </a:endParaRPr>
          </a:p>
          <a:p>
            <a:pPr marL="273050" lvl="1" indent="-273050">
              <a:lnSpc>
                <a:spcPct val="120000"/>
              </a:lnSpc>
              <a:spcAft>
                <a:spcPts val="600"/>
              </a:spcAft>
              <a:buSzPct val="70000"/>
              <a:buFont typeface="Wingdings 2" charset="0"/>
              <a:buChar char=""/>
            </a:pPr>
            <a:r>
              <a:rPr lang="en-GB" sz="2000" dirty="0">
                <a:cs typeface="ＭＳ Ｐゴシック" charset="0"/>
              </a:rPr>
              <a:t>Denial of the risk</a:t>
            </a:r>
          </a:p>
          <a:p>
            <a:pPr marL="273050" lvl="1" indent="-273050">
              <a:lnSpc>
                <a:spcPct val="120000"/>
              </a:lnSpc>
              <a:spcAft>
                <a:spcPts val="600"/>
              </a:spcAft>
              <a:buSzPct val="70000"/>
              <a:buFont typeface="Wingdings 2" charset="0"/>
              <a:buChar char=""/>
            </a:pPr>
            <a:r>
              <a:rPr lang="en-GB" sz="2000" dirty="0">
                <a:cs typeface="ＭＳ Ｐゴシック" charset="0"/>
              </a:rPr>
              <a:t>Resignation and fatalism</a:t>
            </a:r>
          </a:p>
          <a:p>
            <a:pPr marL="273050" lvl="1" indent="-273050">
              <a:lnSpc>
                <a:spcPct val="120000"/>
              </a:lnSpc>
              <a:spcAft>
                <a:spcPts val="600"/>
              </a:spcAft>
              <a:buSzPct val="70000"/>
              <a:buFont typeface="Wingdings 2" charset="0"/>
              <a:buChar char=""/>
            </a:pPr>
            <a:r>
              <a:rPr lang="en-GB" sz="2000" dirty="0">
                <a:cs typeface="ＭＳ Ｐゴシック" charset="0"/>
              </a:rPr>
              <a:t>Anxiety and stress</a:t>
            </a:r>
          </a:p>
          <a:p>
            <a:pPr marL="273050" lvl="1" indent="-273050">
              <a:lnSpc>
                <a:spcPct val="120000"/>
              </a:lnSpc>
              <a:spcAft>
                <a:spcPts val="600"/>
              </a:spcAft>
              <a:buSzPct val="70000"/>
              <a:buFont typeface="Wingdings 2" charset="0"/>
              <a:buChar char=""/>
            </a:pPr>
            <a:r>
              <a:rPr lang="en-GB" sz="2000" b="1" dirty="0">
                <a:solidFill>
                  <a:srgbClr val="083763"/>
                </a:solidFill>
                <a:cs typeface="ＭＳ Ｐゴシック" charset="0"/>
              </a:rPr>
              <a:t>Resilience and willingness to improve the situation</a:t>
            </a:r>
          </a:p>
          <a:p>
            <a:pPr eaLnBrk="1" hangingPunct="1">
              <a:lnSpc>
                <a:spcPct val="180000"/>
              </a:lnSpc>
            </a:pPr>
            <a:endParaRPr lang="en-GB" sz="1800" b="1" dirty="0" smtClean="0">
              <a:solidFill>
                <a:srgbClr val="083763"/>
              </a:solidFill>
              <a:latin typeface="Arial" pitchFamily="-107" charset="0"/>
              <a:ea typeface="ＭＳ Ｐゴシック" pitchFamily="-107" charset="-128"/>
              <a:cs typeface="ＭＳ Ｐゴシック" pitchFamily="-107" charset="-128"/>
            </a:endParaRPr>
          </a:p>
          <a:p>
            <a:pPr lvl="1" eaLnBrk="1" hangingPunct="1">
              <a:lnSpc>
                <a:spcPct val="180000"/>
              </a:lnSpc>
            </a:pPr>
            <a:endParaRPr lang="en-GB" sz="1800" dirty="0" smtClean="0">
              <a:latin typeface="Arial" pitchFamily="-107" charset="0"/>
              <a:ea typeface="ＭＳ Ｐゴシック" pitchFamily="-107" charset="-128"/>
              <a:cs typeface="ＭＳ Ｐゴシック" pitchFamily="-107" charset="-128"/>
            </a:endParaRPr>
          </a:p>
          <a:p>
            <a:pPr eaLnBrk="1" hangingPunct="1">
              <a:lnSpc>
                <a:spcPct val="180000"/>
              </a:lnSpc>
            </a:pPr>
            <a:endParaRPr lang="en-GB" sz="2000" dirty="0" smtClean="0">
              <a:latin typeface="Arial" pitchFamily="-107" charset="0"/>
              <a:ea typeface="ＭＳ Ｐゴシック" pitchFamily="-107" charset="-128"/>
              <a:cs typeface="ＭＳ Ｐゴシック" pitchFamily="-107" charset="-128"/>
            </a:endParaRPr>
          </a:p>
        </p:txBody>
      </p:sp>
      <p:sp>
        <p:nvSpPr>
          <p:cNvPr id="17412" name="Slide Number Placeholder 3"/>
          <p:cNvSpPr>
            <a:spLocks noGrp="1"/>
          </p:cNvSpPr>
          <p:nvPr>
            <p:ph type="sldNum" sz="quarter" idx="4294967295"/>
          </p:nvPr>
        </p:nvSpPr>
        <p:spPr bwMode="auto">
          <a:xfrm>
            <a:off x="8153400" y="6477000"/>
            <a:ext cx="762000" cy="212725"/>
          </a:xfrm>
          <a:noFill/>
          <a:ln>
            <a:miter lim="800000"/>
            <a:headEnd/>
            <a:tailEnd/>
          </a:ln>
        </p:spPr>
        <p:txBody>
          <a:bodyPr lIns="91440" tIns="45720" rIns="91440" bIns="45720" anchor="t"/>
          <a:lstStyle/>
          <a:p>
            <a:pPr algn="r"/>
            <a:fld id="{2F55A2FE-85FB-4541-9CA0-61FFF9168064}" type="slidenum">
              <a:rPr lang="en-US" smtClean="0">
                <a:solidFill>
                  <a:schemeClr val="tx1"/>
                </a:solidFill>
                <a:latin typeface="Arial" pitchFamily="-107" charset="0"/>
                <a:ea typeface="ＭＳ Ｐゴシック" pitchFamily="-107" charset="-128"/>
                <a:cs typeface="ＭＳ Ｐゴシック" pitchFamily="-107" charset="-128"/>
              </a:rPr>
              <a:pPr algn="r"/>
              <a:t>21</a:t>
            </a:fld>
            <a:endParaRPr lang="en-US" smtClean="0">
              <a:solidFill>
                <a:schemeClr val="tx1"/>
              </a:solidFill>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237705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09600" y="1143000"/>
            <a:ext cx="7592888" cy="5257800"/>
          </a:xfrm>
        </p:spPr>
        <p:txBody>
          <a:bodyPr/>
          <a:lstStyle/>
          <a:p>
            <a:pPr marL="468313" lvl="1" indent="-342900">
              <a:lnSpc>
                <a:spcPct val="110000"/>
              </a:lnSpc>
              <a:spcAft>
                <a:spcPts val="600"/>
              </a:spcAft>
              <a:buSzPct val="95000"/>
              <a:buFont typeface="Arial"/>
              <a:buChar char="•"/>
              <a:defRPr/>
            </a:pPr>
            <a:r>
              <a:rPr lang="en-GB" sz="2000" dirty="0">
                <a:latin typeface="Arial" charset="0"/>
                <a:cs typeface="Arial" charset="0"/>
              </a:rPr>
              <a:t>The Belarus experience has demonstrated that the direct engagement of the population </a:t>
            </a:r>
            <a:r>
              <a:rPr lang="en-GB" sz="2000" b="1" dirty="0">
                <a:solidFill>
                  <a:srgbClr val="083763"/>
                </a:solidFill>
                <a:latin typeface="Arial" charset="0"/>
                <a:cs typeface="Arial" charset="0"/>
              </a:rPr>
              <a:t>who wish to stay in the affected areas </a:t>
            </a:r>
            <a:r>
              <a:rPr lang="en-GB" sz="2000" dirty="0">
                <a:solidFill>
                  <a:srgbClr val="000000"/>
                </a:solidFill>
                <a:latin typeface="Arial" charset="0"/>
                <a:cs typeface="Arial" charset="0"/>
              </a:rPr>
              <a:t>is feasible and also effective to break the vicious circle o</a:t>
            </a:r>
            <a:r>
              <a:rPr lang="en-GB" sz="2000" b="1" dirty="0">
                <a:solidFill>
                  <a:srgbClr val="083763"/>
                </a:solidFill>
                <a:latin typeface="Arial" charset="0"/>
                <a:cs typeface="Arial" charset="0"/>
              </a:rPr>
              <a:t>f loss of control and exclusion</a:t>
            </a:r>
          </a:p>
          <a:p>
            <a:pPr marL="468313" lvl="1" indent="-342900">
              <a:lnSpc>
                <a:spcPct val="110000"/>
              </a:lnSpc>
              <a:spcAft>
                <a:spcPts val="600"/>
              </a:spcAft>
              <a:buSzPct val="95000"/>
              <a:buFont typeface="Arial"/>
              <a:buChar char="•"/>
              <a:defRPr/>
            </a:pPr>
            <a:r>
              <a:rPr lang="en-GB" sz="2000" dirty="0">
                <a:solidFill>
                  <a:srgbClr val="000000"/>
                </a:solidFill>
                <a:latin typeface="Arial" charset="0"/>
                <a:cs typeface="Arial" charset="0"/>
              </a:rPr>
              <a:t>This </a:t>
            </a:r>
            <a:r>
              <a:rPr lang="en-GB" sz="2000" dirty="0" smtClean="0">
                <a:solidFill>
                  <a:srgbClr val="000000"/>
                </a:solidFill>
                <a:latin typeface="Arial" charset="0"/>
                <a:cs typeface="Arial" charset="0"/>
              </a:rPr>
              <a:t>involvement relies </a:t>
            </a:r>
            <a:r>
              <a:rPr lang="en-GB" sz="2000" dirty="0">
                <a:solidFill>
                  <a:srgbClr val="000000"/>
                </a:solidFill>
                <a:latin typeface="Arial" charset="0"/>
                <a:cs typeface="Arial" charset="0"/>
              </a:rPr>
              <a:t>on the dissemination within all segments of the population of a </a:t>
            </a:r>
            <a:r>
              <a:rPr lang="en-GB" sz="2000" b="1" dirty="0">
                <a:solidFill>
                  <a:srgbClr val="083763"/>
                </a:solidFill>
                <a:latin typeface="Arial" charset="0"/>
                <a:cs typeface="Arial" charset="0"/>
              </a:rPr>
              <a:t>“practical radiation protection culture” </a:t>
            </a:r>
            <a:r>
              <a:rPr lang="en-GB" sz="2000" dirty="0">
                <a:solidFill>
                  <a:srgbClr val="000000"/>
                </a:solidFill>
                <a:latin typeface="Arial" charset="0"/>
                <a:cs typeface="Arial" charset="0"/>
              </a:rPr>
              <a:t>based on 2 key pillars: </a:t>
            </a:r>
          </a:p>
          <a:p>
            <a:pPr marL="742950" lvl="2" indent="-342900">
              <a:lnSpc>
                <a:spcPct val="110000"/>
              </a:lnSpc>
              <a:spcAft>
                <a:spcPts val="600"/>
              </a:spcAft>
              <a:buSzPct val="95000"/>
              <a:buFont typeface="Arial"/>
              <a:buChar char="•"/>
              <a:defRPr/>
            </a:pPr>
            <a:r>
              <a:rPr lang="en-GB" sz="2000" dirty="0">
                <a:solidFill>
                  <a:srgbClr val="000000"/>
                </a:solidFill>
                <a:latin typeface="Arial" charset="0"/>
                <a:cs typeface="Arial" charset="0"/>
              </a:rPr>
              <a:t>A </a:t>
            </a:r>
            <a:r>
              <a:rPr lang="en-GB" sz="2000" b="1" dirty="0">
                <a:solidFill>
                  <a:srgbClr val="083763"/>
                </a:solidFill>
                <a:latin typeface="Arial" charset="0"/>
                <a:cs typeface="Arial" charset="0"/>
              </a:rPr>
              <a:t>radiation monitoring system </a:t>
            </a:r>
            <a:r>
              <a:rPr lang="en-GB" sz="2000" dirty="0">
                <a:solidFill>
                  <a:srgbClr val="000000"/>
                </a:solidFill>
                <a:latin typeface="Arial" charset="0"/>
                <a:cs typeface="Arial" charset="0"/>
              </a:rPr>
              <a:t>giving individuals direct access to the radiological quality of their environment, their diet and finally their exposure</a:t>
            </a:r>
          </a:p>
          <a:p>
            <a:pPr marL="742950" lvl="2" indent="-342900">
              <a:lnSpc>
                <a:spcPct val="110000"/>
              </a:lnSpc>
              <a:spcAft>
                <a:spcPts val="600"/>
              </a:spcAft>
              <a:buSzPct val="95000"/>
              <a:buFont typeface="Arial"/>
              <a:buChar char="•"/>
              <a:defRPr/>
            </a:pPr>
            <a:r>
              <a:rPr lang="en-GB" sz="2000" dirty="0">
                <a:solidFill>
                  <a:srgbClr val="000000"/>
                </a:solidFill>
                <a:latin typeface="Arial" charset="0"/>
                <a:cs typeface="Arial" charset="0"/>
              </a:rPr>
              <a:t>A </a:t>
            </a:r>
            <a:r>
              <a:rPr lang="en-GB" sz="2000" b="1" dirty="0">
                <a:solidFill>
                  <a:srgbClr val="083763"/>
                </a:solidFill>
                <a:latin typeface="Arial" charset="0"/>
                <a:cs typeface="Arial" charset="0"/>
              </a:rPr>
              <a:t>health surveillance system </a:t>
            </a:r>
            <a:r>
              <a:rPr lang="en-GB" sz="2000" dirty="0">
                <a:solidFill>
                  <a:srgbClr val="000000"/>
                </a:solidFill>
                <a:latin typeface="Arial" charset="0"/>
                <a:cs typeface="Arial" charset="0"/>
              </a:rPr>
              <a:t>involving the population and responding to its </a:t>
            </a:r>
            <a:r>
              <a:rPr lang="en-GB" sz="2000" dirty="0" smtClean="0">
                <a:solidFill>
                  <a:srgbClr val="000000"/>
                </a:solidFill>
                <a:latin typeface="Arial" charset="0"/>
                <a:cs typeface="Arial" charset="0"/>
              </a:rPr>
              <a:t>concerns</a:t>
            </a:r>
          </a:p>
          <a:p>
            <a:pPr marL="468313" lvl="1" indent="-342900">
              <a:lnSpc>
                <a:spcPct val="110000"/>
              </a:lnSpc>
              <a:spcAft>
                <a:spcPts val="600"/>
              </a:spcAft>
              <a:buSzPct val="95000"/>
              <a:buFont typeface="Arial"/>
              <a:buChar char="•"/>
              <a:defRPr/>
            </a:pPr>
            <a:r>
              <a:rPr lang="en-GB" sz="2000" dirty="0" smtClean="0">
                <a:solidFill>
                  <a:srgbClr val="000000"/>
                </a:solidFill>
                <a:latin typeface="Arial" charset="0"/>
                <a:cs typeface="Arial" charset="0"/>
              </a:rPr>
              <a:t>This is the role of </a:t>
            </a:r>
            <a:r>
              <a:rPr lang="en-GB" sz="2000" b="1" dirty="0" smtClean="0">
                <a:solidFill>
                  <a:schemeClr val="accent1">
                    <a:lumMod val="50000"/>
                  </a:schemeClr>
                </a:solidFill>
                <a:latin typeface="Arial" charset="0"/>
                <a:cs typeface="Arial" charset="0"/>
              </a:rPr>
              <a:t>authorities </a:t>
            </a:r>
            <a:r>
              <a:rPr lang="en-GB" sz="2000" dirty="0" smtClean="0">
                <a:solidFill>
                  <a:srgbClr val="000000"/>
                </a:solidFill>
                <a:latin typeface="Arial" charset="0"/>
                <a:cs typeface="Arial" charset="0"/>
              </a:rPr>
              <a:t>to ensure the implementation of these systems</a:t>
            </a:r>
            <a:endParaRPr lang="en-GB" sz="2000" dirty="0">
              <a:solidFill>
                <a:srgbClr val="000000"/>
              </a:solidFill>
              <a:latin typeface="Arial" charset="0"/>
              <a:cs typeface="Arial" charset="0"/>
            </a:endParaRPr>
          </a:p>
          <a:p>
            <a:pPr marL="547687" indent="-457200">
              <a:lnSpc>
                <a:spcPct val="120000"/>
              </a:lnSpc>
              <a:spcAft>
                <a:spcPts val="600"/>
              </a:spcAft>
              <a:defRPr/>
            </a:pPr>
            <a:endParaRPr lang="en-GB" sz="2000" b="1" dirty="0">
              <a:solidFill>
                <a:srgbClr val="800000"/>
              </a:solidFill>
              <a:latin typeface="Arial" pitchFamily="-107" charset="0"/>
              <a:ea typeface="Arial" pitchFamily="-107" charset="0"/>
              <a:cs typeface="Arial" pitchFamily="-107" charset="0"/>
            </a:endParaRPr>
          </a:p>
        </p:txBody>
      </p:sp>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22</a:t>
            </a:fld>
            <a:endParaRPr lang="fr-FR" sz="1200" dirty="0"/>
          </a:p>
        </p:txBody>
      </p:sp>
      <p:sp>
        <p:nvSpPr>
          <p:cNvPr id="7" name="Rectangle 2"/>
          <p:cNvSpPr>
            <a:spLocks noGrp="1" noChangeArrowheads="1"/>
          </p:cNvSpPr>
          <p:nvPr>
            <p:ph type="title"/>
          </p:nvPr>
        </p:nvSpPr>
        <p:spPr>
          <a:xfrm>
            <a:off x="0" y="304800"/>
            <a:ext cx="9144000" cy="990600"/>
          </a:xfrm>
        </p:spPr>
        <p:txBody>
          <a:bodyPr>
            <a:normAutofit fontScale="90000"/>
          </a:bodyPr>
          <a:lstStyle/>
          <a:p>
            <a:pPr eaLnBrk="1" hangingPunct="1">
              <a:defRPr/>
            </a:pPr>
            <a:r>
              <a:rPr lang="en-GB" sz="2400" b="1" dirty="0" smtClean="0">
                <a:solidFill>
                  <a:schemeClr val="accent1">
                    <a:lumMod val="50000"/>
                  </a:schemeClr>
                </a:solidFill>
                <a:latin typeface="Arial" pitchFamily="-1" charset="0"/>
                <a:ea typeface="Arial" pitchFamily="-1" charset="0"/>
                <a:cs typeface="Arial" pitchFamily="-1" charset="0"/>
              </a:rPr>
              <a:t>Lessons from Belarus: </a:t>
            </a:r>
            <a:br>
              <a:rPr lang="en-GB" sz="2400" b="1" dirty="0" smtClean="0">
                <a:solidFill>
                  <a:schemeClr val="accent1">
                    <a:lumMod val="50000"/>
                  </a:schemeClr>
                </a:solidFill>
                <a:latin typeface="Arial" pitchFamily="-1" charset="0"/>
                <a:ea typeface="Arial" pitchFamily="-1" charset="0"/>
                <a:cs typeface="Arial" pitchFamily="-1" charset="0"/>
              </a:rPr>
            </a:br>
            <a:r>
              <a:rPr lang="en-GB" sz="2400" b="1" dirty="0" smtClean="0">
                <a:solidFill>
                  <a:schemeClr val="accent1">
                    <a:lumMod val="50000"/>
                  </a:schemeClr>
                </a:solidFill>
                <a:latin typeface="Arial" pitchFamily="-1" charset="0"/>
                <a:ea typeface="Arial" pitchFamily="-1" charset="0"/>
                <a:cs typeface="Arial" pitchFamily="-1" charset="0"/>
              </a:rPr>
              <a:t>the involvement of the affected people </a:t>
            </a:r>
            <a:r>
              <a:rPr lang="en-GB" sz="2400" b="1" dirty="0">
                <a:solidFill>
                  <a:schemeClr val="accent1">
                    <a:lumMod val="50000"/>
                  </a:schemeClr>
                </a:solidFill>
                <a:latin typeface="Arial" pitchFamily="-107" charset="0"/>
                <a:ea typeface="ＭＳ Ｐゴシック" pitchFamily="-107" charset="-128"/>
                <a:cs typeface="ＭＳ Ｐゴシック" pitchFamily="-107" charset="-128"/>
              </a:rPr>
              <a:t/>
            </a:r>
            <a:br>
              <a:rPr lang="en-GB" sz="2400" b="1" dirty="0">
                <a:solidFill>
                  <a:schemeClr val="accent1">
                    <a:lumMod val="50000"/>
                  </a:schemeClr>
                </a:solidFill>
                <a:latin typeface="Arial" pitchFamily="-107" charset="0"/>
                <a:ea typeface="ＭＳ Ｐゴシック" pitchFamily="-107" charset="-128"/>
                <a:cs typeface="ＭＳ Ｐゴシック" pitchFamily="-107" charset="-128"/>
              </a:rPr>
            </a:br>
            <a:endParaRPr lang="en-GB" sz="2400" b="1" dirty="0" smtClean="0">
              <a:solidFill>
                <a:schemeClr val="accent1">
                  <a:lumMod val="50000"/>
                </a:schemeClr>
              </a:solidFill>
              <a:latin typeface="Arial" pitchFamily="-1" charset="0"/>
              <a:ea typeface="Arial" pitchFamily="-1" charset="0"/>
              <a:cs typeface="Arial" pitchFamily="-1" charset="0"/>
            </a:endParaRPr>
          </a:p>
        </p:txBody>
      </p:sp>
    </p:spTree>
    <p:extLst>
      <p:ext uri="{BB962C8B-B14F-4D97-AF65-F5344CB8AC3E}">
        <p14:creationId xmlns:p14="http://schemas.microsoft.com/office/powerpoint/2010/main" val="229518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body" idx="1"/>
          </p:nvPr>
        </p:nvSpPr>
        <p:spPr>
          <a:xfrm>
            <a:off x="533400" y="1447800"/>
            <a:ext cx="7776864" cy="4038600"/>
          </a:xfrm>
        </p:spPr>
        <p:txBody>
          <a:bodyPr/>
          <a:lstStyle/>
          <a:p>
            <a:pPr marL="468313" lvl="1" indent="-342900">
              <a:lnSpc>
                <a:spcPct val="110000"/>
              </a:lnSpc>
              <a:spcAft>
                <a:spcPts val="600"/>
              </a:spcAft>
              <a:buSzPct val="95000"/>
              <a:buFont typeface="Arial"/>
              <a:buChar char="•"/>
              <a:defRPr/>
            </a:pPr>
            <a:r>
              <a:rPr lang="en-GB" sz="2000" b="1" dirty="0">
                <a:solidFill>
                  <a:srgbClr val="083763"/>
                </a:solidFill>
                <a:latin typeface="Arial" charset="0"/>
                <a:cs typeface="Arial" charset="0"/>
              </a:rPr>
              <a:t>Places of dialogue </a:t>
            </a:r>
            <a:r>
              <a:rPr lang="en-GB" sz="2000" dirty="0">
                <a:solidFill>
                  <a:srgbClr val="000000"/>
                </a:solidFill>
                <a:latin typeface="Arial" charset="0"/>
                <a:cs typeface="Arial" charset="0"/>
              </a:rPr>
              <a:t>to listen to the concerns of people and to exchange experiences are essential to initiate the process, which progressively lead to the development of the </a:t>
            </a:r>
            <a:r>
              <a:rPr lang="en-GB" sz="2000" b="1" dirty="0">
                <a:solidFill>
                  <a:srgbClr val="083763"/>
                </a:solidFill>
                <a:latin typeface="Arial" charset="0"/>
                <a:cs typeface="Arial" charset="0"/>
              </a:rPr>
              <a:t>practical radiological protection culture</a:t>
            </a:r>
            <a:r>
              <a:rPr lang="en-GB" sz="2000" dirty="0">
                <a:solidFill>
                  <a:srgbClr val="000000"/>
                </a:solidFill>
                <a:latin typeface="Arial" charset="0"/>
                <a:cs typeface="Arial" charset="0"/>
              </a:rPr>
              <a:t> among the people</a:t>
            </a:r>
            <a:endParaRPr lang="fr-FR" sz="2000" dirty="0">
              <a:solidFill>
                <a:srgbClr val="000000"/>
              </a:solidFill>
              <a:latin typeface="Arial" charset="0"/>
              <a:cs typeface="Arial" charset="0"/>
            </a:endParaRPr>
          </a:p>
          <a:p>
            <a:pPr marL="468313" lvl="1" indent="-342900">
              <a:lnSpc>
                <a:spcPct val="110000"/>
              </a:lnSpc>
              <a:spcAft>
                <a:spcPts val="600"/>
              </a:spcAft>
              <a:buSzPct val="95000"/>
              <a:buFont typeface="Arial"/>
              <a:buChar char="•"/>
              <a:defRPr/>
            </a:pPr>
            <a:r>
              <a:rPr lang="en-GB" sz="2000" dirty="0">
                <a:solidFill>
                  <a:srgbClr val="000000"/>
                </a:solidFill>
                <a:latin typeface="Arial" charset="0"/>
                <a:cs typeface="Arial" charset="0"/>
              </a:rPr>
              <a:t>In this process the role of experts is to serve local actors and to facilitate the development of their ability to assess and manage their own situation (</a:t>
            </a:r>
            <a:r>
              <a:rPr lang="en-GB" sz="2000" b="1" dirty="0">
                <a:solidFill>
                  <a:srgbClr val="083763"/>
                </a:solidFill>
                <a:latin typeface="Arial" charset="0"/>
                <a:cs typeface="Arial" charset="0"/>
              </a:rPr>
              <a:t>Self-help protection</a:t>
            </a:r>
            <a:r>
              <a:rPr lang="en-GB" sz="2000" dirty="0">
                <a:solidFill>
                  <a:srgbClr val="000000"/>
                </a:solidFill>
                <a:latin typeface="Arial" charset="0"/>
                <a:cs typeface="Arial" charset="0"/>
              </a:rPr>
              <a:t>).</a:t>
            </a:r>
          </a:p>
          <a:p>
            <a:pPr marL="468313" lvl="1" indent="-342900">
              <a:lnSpc>
                <a:spcPct val="110000"/>
              </a:lnSpc>
              <a:spcAft>
                <a:spcPts val="600"/>
              </a:spcAft>
              <a:buSzPct val="95000"/>
              <a:buFont typeface="Arial"/>
              <a:buChar char="•"/>
              <a:defRPr/>
            </a:pPr>
            <a:r>
              <a:rPr lang="en-GB" sz="2000" dirty="0">
                <a:solidFill>
                  <a:srgbClr val="000000"/>
                </a:solidFill>
                <a:latin typeface="Arial" charset="0"/>
                <a:cs typeface="Arial" charset="0"/>
              </a:rPr>
              <a:t>To be effective experts must shift from the </a:t>
            </a:r>
            <a:r>
              <a:rPr lang="en-GB" sz="2000" b="1" dirty="0">
                <a:solidFill>
                  <a:srgbClr val="083763"/>
                </a:solidFill>
                <a:latin typeface="Arial" charset="0"/>
                <a:cs typeface="Arial" charset="0"/>
              </a:rPr>
              <a:t>explanation of phenomena</a:t>
            </a:r>
            <a:r>
              <a:rPr lang="en-GB" sz="2000" dirty="0">
                <a:solidFill>
                  <a:srgbClr val="000000"/>
                </a:solidFill>
                <a:latin typeface="Arial" charset="0"/>
                <a:cs typeface="Arial" charset="0"/>
              </a:rPr>
              <a:t> to the </a:t>
            </a:r>
            <a:r>
              <a:rPr lang="en-GB" sz="2000" dirty="0" smtClean="0">
                <a:solidFill>
                  <a:srgbClr val="083763"/>
                </a:solidFill>
                <a:latin typeface="Arial" charset="0"/>
                <a:cs typeface="Arial" charset="0"/>
              </a:rPr>
              <a:t>contribution of resolving </a:t>
            </a:r>
            <a:r>
              <a:rPr lang="en-GB" sz="2000" b="1" dirty="0">
                <a:solidFill>
                  <a:srgbClr val="083763"/>
                </a:solidFill>
                <a:latin typeface="Arial" charset="0"/>
                <a:cs typeface="Arial" charset="0"/>
              </a:rPr>
              <a:t>problems</a:t>
            </a:r>
            <a:r>
              <a:rPr lang="en-GB" sz="2000" dirty="0">
                <a:solidFill>
                  <a:srgbClr val="000000"/>
                </a:solidFill>
                <a:latin typeface="Arial" charset="0"/>
                <a:cs typeface="Arial" charset="0"/>
              </a:rPr>
              <a:t> together with the affected people</a:t>
            </a:r>
          </a:p>
        </p:txBody>
      </p:sp>
      <p:sp>
        <p:nvSpPr>
          <p:cNvPr id="56324" name="Rectangle 3"/>
          <p:cNvSpPr>
            <a:spLocks noGrp="1" noChangeArrowheads="1"/>
          </p:cNvSpPr>
          <p:nvPr>
            <p:ph type="title"/>
          </p:nvPr>
        </p:nvSpPr>
        <p:spPr>
          <a:xfrm>
            <a:off x="0" y="404664"/>
            <a:ext cx="8964488" cy="762000"/>
          </a:xfrm>
        </p:spPr>
        <p:txBody>
          <a:bodyPr>
            <a:normAutofit/>
          </a:bodyPr>
          <a:lstStyle/>
          <a:p>
            <a:pPr marL="342900" indent="-342900" eaLnBrk="1" hangingPunct="1">
              <a:defRPr/>
            </a:pPr>
            <a:r>
              <a:rPr lang="en-GB" sz="2400" dirty="0" smtClean="0">
                <a:solidFill>
                  <a:srgbClr val="083763"/>
                </a:solidFill>
                <a:latin typeface="Arial" pitchFamily="-1" charset="0"/>
                <a:ea typeface="Arial" pitchFamily="-1" charset="0"/>
                <a:cs typeface="Arial" pitchFamily="-1" charset="0"/>
              </a:rPr>
              <a:t>Lessons from Belarus: the role of dialogue </a:t>
            </a:r>
            <a:endParaRPr lang="en-GB" sz="2400" b="1" kern="1200" dirty="0">
              <a:solidFill>
                <a:srgbClr val="083763"/>
              </a:solidFill>
              <a:latin typeface="Arial"/>
              <a:cs typeface="Arial"/>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23</a:t>
            </a:fld>
            <a:endParaRPr lang="fr-FR" sz="1200" dirty="0"/>
          </a:p>
        </p:txBody>
      </p:sp>
    </p:spTree>
    <p:extLst>
      <p:ext uri="{BB962C8B-B14F-4D97-AF65-F5344CB8AC3E}">
        <p14:creationId xmlns:p14="http://schemas.microsoft.com/office/powerpoint/2010/main" val="178351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24</a:t>
            </a:fld>
            <a:endParaRPr lang="fr-FR" sz="1200" dirty="0"/>
          </a:p>
        </p:txBody>
      </p:sp>
      <p:sp>
        <p:nvSpPr>
          <p:cNvPr id="6" name="Rectangle 4"/>
          <p:cNvSpPr>
            <a:spLocks noChangeArrowheads="1"/>
          </p:cNvSpPr>
          <p:nvPr/>
        </p:nvSpPr>
        <p:spPr bwMode="auto">
          <a:xfrm>
            <a:off x="0" y="25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p>
            <a:pPr marL="342900" indent="-342900" algn="ctr" eaLnBrk="0" hangingPunct="0"/>
            <a:r>
              <a:rPr lang="en-GB" sz="2400" b="1" dirty="0" smtClean="0">
                <a:solidFill>
                  <a:srgbClr val="000053"/>
                </a:solidFill>
              </a:rPr>
              <a:t>Some lessons I learned in Belarus</a:t>
            </a:r>
            <a:r>
              <a:rPr lang="en-GB" sz="2400" b="1" dirty="0">
                <a:solidFill>
                  <a:srgbClr val="000053"/>
                </a:solidFill>
              </a:rPr>
              <a:t> </a:t>
            </a:r>
            <a:r>
              <a:rPr lang="en-GB" sz="2400" b="1" dirty="0" smtClean="0">
                <a:solidFill>
                  <a:srgbClr val="000053"/>
                </a:solidFill>
              </a:rPr>
              <a:t>as a professional </a:t>
            </a:r>
            <a:endParaRPr lang="en-GB" sz="2400" b="1" dirty="0">
              <a:solidFill>
                <a:srgbClr val="000053"/>
              </a:solidFill>
            </a:endParaRPr>
          </a:p>
        </p:txBody>
      </p:sp>
      <p:sp>
        <p:nvSpPr>
          <p:cNvPr id="9" name="Rectangle 3"/>
          <p:cNvSpPr txBox="1">
            <a:spLocks noChangeArrowheads="1"/>
          </p:cNvSpPr>
          <p:nvPr/>
        </p:nvSpPr>
        <p:spPr>
          <a:xfrm>
            <a:off x="609600" y="914400"/>
            <a:ext cx="8077200" cy="5638800"/>
          </a:xfrm>
          <a:prstGeom prst="rect">
            <a:avLst/>
          </a:prstGeom>
        </p:spPr>
        <p:txBody>
          <a:bodyPr/>
          <a:lstStyle>
            <a:lvl1pPr marL="273050" indent="-273050" algn="l" rtl="0" eaLnBrk="0" fontAlgn="base" hangingPunct="0">
              <a:spcBef>
                <a:spcPct val="20000"/>
              </a:spcBef>
              <a:spcAft>
                <a:spcPct val="0"/>
              </a:spcAft>
              <a:buClr>
                <a:srgbClr val="083763"/>
              </a:buClr>
              <a:buSzPct val="95000"/>
              <a:buFont typeface="Wingdings 2" pitchFamily="18" charset="2"/>
              <a:buChar char=""/>
              <a:defRPr sz="2600" kern="1200">
                <a:solidFill>
                  <a:schemeClr val="tx1"/>
                </a:solidFill>
                <a:latin typeface="Arial" pitchFamily="34" charset="0"/>
                <a:ea typeface="+mn-ea"/>
                <a:cs typeface="Arial" pitchFamily="34" charset="0"/>
              </a:defRPr>
            </a:lvl1pPr>
            <a:lvl2pPr marL="639763" indent="-246063" algn="l" rtl="0" eaLnBrk="0" fontAlgn="base" hangingPunct="0">
              <a:spcBef>
                <a:spcPct val="20000"/>
              </a:spcBef>
              <a:spcAft>
                <a:spcPct val="0"/>
              </a:spcAft>
              <a:buClr>
                <a:srgbClr val="083763"/>
              </a:buClr>
              <a:buSzPct val="85000"/>
              <a:buFont typeface="Wingdings 2" pitchFamily="18" charset="2"/>
              <a:buChar char=""/>
              <a:defRPr sz="2400" kern="1200">
                <a:solidFill>
                  <a:schemeClr val="tx1"/>
                </a:solidFill>
                <a:latin typeface="Arial" pitchFamily="34" charset="0"/>
                <a:ea typeface="+mn-ea"/>
                <a:cs typeface="Arial" pitchFamily="34" charset="0"/>
              </a:defRPr>
            </a:lvl2pPr>
            <a:lvl3pPr marL="914400" indent="-246063" algn="l" rtl="0" eaLnBrk="0" fontAlgn="base" hangingPunct="0">
              <a:spcBef>
                <a:spcPct val="20000"/>
              </a:spcBef>
              <a:spcAft>
                <a:spcPct val="0"/>
              </a:spcAft>
              <a:buClr>
                <a:srgbClr val="083763"/>
              </a:buClr>
              <a:buSzPct val="70000"/>
              <a:buFont typeface="Wingdings 2" pitchFamily="18" charset="2"/>
              <a:buChar char=""/>
              <a:defRPr sz="2100" kern="1200">
                <a:solidFill>
                  <a:schemeClr val="tx1"/>
                </a:solidFill>
                <a:latin typeface="Arial" pitchFamily="34" charset="0"/>
                <a:ea typeface="+mn-ea"/>
                <a:cs typeface="Arial" pitchFamily="34" charset="0"/>
              </a:defRPr>
            </a:lvl3pPr>
            <a:lvl4pPr marL="1187450" indent="-209550" algn="l" rtl="0" eaLnBrk="0" fontAlgn="base" hangingPunct="0">
              <a:spcBef>
                <a:spcPct val="20000"/>
              </a:spcBef>
              <a:spcAft>
                <a:spcPct val="0"/>
              </a:spcAft>
              <a:buClr>
                <a:srgbClr val="083763"/>
              </a:buClr>
              <a:buSzPct val="65000"/>
              <a:buFont typeface="Wingdings 2" pitchFamily="18" charset="2"/>
              <a:buChar char=""/>
              <a:defRPr sz="2000" kern="1200">
                <a:solidFill>
                  <a:schemeClr val="tx1"/>
                </a:solidFill>
                <a:latin typeface="Arial" pitchFamily="34" charset="0"/>
                <a:ea typeface="+mn-ea"/>
                <a:cs typeface="Arial" pitchFamily="34" charset="0"/>
              </a:defRPr>
            </a:lvl4pPr>
            <a:lvl5pPr marL="1462088" indent="-209550" algn="l" rtl="0" eaLnBrk="0" fontAlgn="base" hangingPunct="0">
              <a:spcBef>
                <a:spcPct val="20000"/>
              </a:spcBef>
              <a:spcAft>
                <a:spcPct val="0"/>
              </a:spcAft>
              <a:buClr>
                <a:srgbClr val="083763"/>
              </a:buClr>
              <a:buSzPct val="65000"/>
              <a:buFont typeface="Wingdings 2" pitchFamily="18" charset="2"/>
              <a:buChar char=""/>
              <a:defRPr sz="20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spcBef>
                <a:spcPts val="438"/>
              </a:spcBef>
              <a:defRPr/>
            </a:pPr>
            <a:endParaRPr lang="fr-FR" sz="1800" b="1" dirty="0">
              <a:solidFill>
                <a:srgbClr val="800000"/>
              </a:solidFill>
              <a:latin typeface="Helvetica" charset="0"/>
              <a:cs typeface="ＭＳ Ｐゴシック" charset="0"/>
            </a:endParaRPr>
          </a:p>
        </p:txBody>
      </p:sp>
      <p:sp>
        <p:nvSpPr>
          <p:cNvPr id="3" name="Rectangle 2"/>
          <p:cNvSpPr/>
          <p:nvPr/>
        </p:nvSpPr>
        <p:spPr>
          <a:xfrm>
            <a:off x="304800" y="838200"/>
            <a:ext cx="8686800" cy="5319405"/>
          </a:xfrm>
          <a:prstGeom prst="rect">
            <a:avLst/>
          </a:prstGeom>
        </p:spPr>
        <p:txBody>
          <a:bodyPr wrap="square">
            <a:spAutoFit/>
          </a:bodyPr>
          <a:lstStyle/>
          <a:p>
            <a:pPr marL="468313" lvl="1" indent="-342900" eaLnBrk="0" hangingPunct="0">
              <a:lnSpc>
                <a:spcPct val="110000"/>
              </a:lnSpc>
              <a:spcBef>
                <a:spcPct val="20000"/>
              </a:spcBef>
              <a:spcAft>
                <a:spcPts val="600"/>
              </a:spcAft>
              <a:buClr>
                <a:srgbClr val="083763"/>
              </a:buClr>
              <a:buSzPct val="95000"/>
              <a:buFont typeface="Arial"/>
              <a:buChar char="•"/>
              <a:defRPr/>
            </a:pPr>
            <a:r>
              <a:rPr lang="en-GB" sz="2000" b="1" dirty="0">
                <a:solidFill>
                  <a:srgbClr val="083763"/>
                </a:solidFill>
              </a:rPr>
              <a:t>To listen </a:t>
            </a:r>
            <a:r>
              <a:rPr lang="en-GB" sz="2000" dirty="0">
                <a:solidFill>
                  <a:srgbClr val="000000"/>
                </a:solidFill>
              </a:rPr>
              <a:t>to people living in the affected areas and to rely on their questions and concerns to </a:t>
            </a:r>
            <a:r>
              <a:rPr lang="en-GB" sz="2000" dirty="0" smtClean="0">
                <a:solidFill>
                  <a:srgbClr val="000000"/>
                </a:solidFill>
              </a:rPr>
              <a:t>engage actions with them</a:t>
            </a:r>
            <a:endParaRPr lang="en-GB" sz="2000" dirty="0">
              <a:solidFill>
                <a:srgbClr val="000000"/>
              </a:solidFill>
            </a:endParaRPr>
          </a:p>
          <a:p>
            <a:pPr marL="468313" lvl="1" indent="-342900" eaLnBrk="0" hangingPunct="0">
              <a:lnSpc>
                <a:spcPct val="110000"/>
              </a:lnSpc>
              <a:spcBef>
                <a:spcPct val="20000"/>
              </a:spcBef>
              <a:spcAft>
                <a:spcPts val="600"/>
              </a:spcAft>
              <a:buClr>
                <a:srgbClr val="083763"/>
              </a:buClr>
              <a:buSzPct val="95000"/>
              <a:buFont typeface="Arial"/>
              <a:buChar char="•"/>
              <a:defRPr/>
            </a:pPr>
            <a:r>
              <a:rPr lang="en-GB" sz="2000" dirty="0">
                <a:solidFill>
                  <a:srgbClr val="000000"/>
                </a:solidFill>
              </a:rPr>
              <a:t>To use as much as possible </a:t>
            </a:r>
            <a:r>
              <a:rPr lang="en-GB" sz="2000" b="1" dirty="0">
                <a:solidFill>
                  <a:srgbClr val="083763"/>
                </a:solidFill>
              </a:rPr>
              <a:t>common language </a:t>
            </a:r>
            <a:r>
              <a:rPr lang="en-GB" sz="2000" dirty="0">
                <a:solidFill>
                  <a:srgbClr val="000000"/>
                </a:solidFill>
              </a:rPr>
              <a:t>while remaining scientifically fair, and to present the facts as they are </a:t>
            </a:r>
          </a:p>
          <a:p>
            <a:pPr marL="468313" lvl="1" indent="-342900" eaLnBrk="0" hangingPunct="0">
              <a:lnSpc>
                <a:spcPct val="110000"/>
              </a:lnSpc>
              <a:spcBef>
                <a:spcPct val="20000"/>
              </a:spcBef>
              <a:spcAft>
                <a:spcPts val="600"/>
              </a:spcAft>
              <a:buClr>
                <a:srgbClr val="083763"/>
              </a:buClr>
              <a:buSzPct val="95000"/>
              <a:buFont typeface="Arial"/>
              <a:buChar char="•"/>
              <a:defRPr/>
            </a:pPr>
            <a:r>
              <a:rPr lang="en-GB" sz="2000" dirty="0">
                <a:solidFill>
                  <a:srgbClr val="000000"/>
                </a:solidFill>
              </a:rPr>
              <a:t>To focus on </a:t>
            </a:r>
            <a:r>
              <a:rPr lang="en-GB" sz="2000" b="1" dirty="0">
                <a:solidFill>
                  <a:srgbClr val="083763"/>
                </a:solidFill>
              </a:rPr>
              <a:t>the causes of the exposure </a:t>
            </a:r>
            <a:r>
              <a:rPr lang="en-GB" sz="2000" dirty="0">
                <a:solidFill>
                  <a:srgbClr val="000000"/>
                </a:solidFill>
              </a:rPr>
              <a:t>and not on the risk </a:t>
            </a:r>
          </a:p>
          <a:p>
            <a:pPr marL="468313" lvl="1" indent="-342900" eaLnBrk="0" hangingPunct="0">
              <a:lnSpc>
                <a:spcPct val="110000"/>
              </a:lnSpc>
              <a:spcBef>
                <a:spcPct val="20000"/>
              </a:spcBef>
              <a:spcAft>
                <a:spcPts val="600"/>
              </a:spcAft>
              <a:buClr>
                <a:srgbClr val="083763"/>
              </a:buClr>
              <a:buSzPct val="95000"/>
              <a:buFont typeface="Arial"/>
              <a:buChar char="•"/>
              <a:defRPr/>
            </a:pPr>
            <a:r>
              <a:rPr lang="en-GB" sz="2000" dirty="0">
                <a:solidFill>
                  <a:srgbClr val="000000"/>
                </a:solidFill>
              </a:rPr>
              <a:t>To avoid "</a:t>
            </a:r>
            <a:r>
              <a:rPr lang="en-GB" sz="2000" b="1" dirty="0">
                <a:solidFill>
                  <a:srgbClr val="083763"/>
                </a:solidFill>
              </a:rPr>
              <a:t>paradoxical injunctions</a:t>
            </a:r>
            <a:r>
              <a:rPr lang="en-GB" sz="2000" dirty="0">
                <a:solidFill>
                  <a:srgbClr val="000000"/>
                </a:solidFill>
              </a:rPr>
              <a:t>" and </a:t>
            </a:r>
            <a:r>
              <a:rPr lang="en-GB" sz="2000" b="1" dirty="0">
                <a:solidFill>
                  <a:srgbClr val="083763"/>
                </a:solidFill>
              </a:rPr>
              <a:t>euphemisms</a:t>
            </a:r>
            <a:r>
              <a:rPr lang="en-GB" sz="2000" dirty="0">
                <a:solidFill>
                  <a:srgbClr val="000000"/>
                </a:solidFill>
              </a:rPr>
              <a:t> and make use with moderation of prescriptions and prohibitions</a:t>
            </a:r>
          </a:p>
          <a:p>
            <a:pPr marL="468313" lvl="1" indent="-342900" eaLnBrk="0" hangingPunct="0">
              <a:lnSpc>
                <a:spcPct val="110000"/>
              </a:lnSpc>
              <a:spcBef>
                <a:spcPct val="20000"/>
              </a:spcBef>
              <a:spcAft>
                <a:spcPts val="600"/>
              </a:spcAft>
              <a:buClr>
                <a:srgbClr val="083763"/>
              </a:buClr>
              <a:buSzPct val="95000"/>
              <a:buFont typeface="Arial"/>
              <a:buChar char="•"/>
              <a:defRPr/>
            </a:pPr>
            <a:r>
              <a:rPr lang="en-GB" sz="2000" dirty="0">
                <a:solidFill>
                  <a:srgbClr val="000000"/>
                </a:solidFill>
              </a:rPr>
              <a:t>To give people the means </a:t>
            </a:r>
            <a:r>
              <a:rPr lang="en-GB" sz="2000" b="1" dirty="0">
                <a:solidFill>
                  <a:srgbClr val="083763"/>
                </a:solidFill>
              </a:rPr>
              <a:t>to make </a:t>
            </a:r>
            <a:r>
              <a:rPr lang="en-GB" sz="2000" b="1" dirty="0" smtClean="0">
                <a:solidFill>
                  <a:srgbClr val="083763"/>
                </a:solidFill>
              </a:rPr>
              <a:t>or to be involved in measurements </a:t>
            </a:r>
            <a:r>
              <a:rPr lang="en-GB" sz="2000" b="1" dirty="0">
                <a:solidFill>
                  <a:srgbClr val="083763"/>
                </a:solidFill>
              </a:rPr>
              <a:t>themselves </a:t>
            </a:r>
            <a:r>
              <a:rPr lang="en-GB" sz="2000" dirty="0" smtClean="0">
                <a:solidFill>
                  <a:srgbClr val="000000"/>
                </a:solidFill>
              </a:rPr>
              <a:t>in </a:t>
            </a:r>
            <a:r>
              <a:rPr lang="en-GB" sz="2000" dirty="0">
                <a:solidFill>
                  <a:srgbClr val="000000"/>
                </a:solidFill>
              </a:rPr>
              <a:t>order to identify and understand the causes of their exposures and the way to control them</a:t>
            </a:r>
          </a:p>
          <a:p>
            <a:pPr marL="468313" lvl="1" indent="-342900" eaLnBrk="0" hangingPunct="0">
              <a:lnSpc>
                <a:spcPct val="110000"/>
              </a:lnSpc>
              <a:spcBef>
                <a:spcPct val="20000"/>
              </a:spcBef>
              <a:spcAft>
                <a:spcPts val="600"/>
              </a:spcAft>
              <a:buClr>
                <a:srgbClr val="083763"/>
              </a:buClr>
              <a:buSzPct val="95000"/>
              <a:buFont typeface="Arial"/>
              <a:buChar char="•"/>
              <a:defRPr/>
            </a:pPr>
            <a:r>
              <a:rPr lang="en-GB" sz="2000" dirty="0">
                <a:solidFill>
                  <a:srgbClr val="000000"/>
                </a:solidFill>
              </a:rPr>
              <a:t>To visit people </a:t>
            </a:r>
            <a:r>
              <a:rPr lang="en-GB" sz="2000" b="1" dirty="0">
                <a:solidFill>
                  <a:srgbClr val="083763"/>
                </a:solidFill>
              </a:rPr>
              <a:t>regularly </a:t>
            </a:r>
            <a:r>
              <a:rPr lang="en-GB" sz="2000" dirty="0">
                <a:solidFill>
                  <a:srgbClr val="000000"/>
                </a:solidFill>
              </a:rPr>
              <a:t>and </a:t>
            </a:r>
            <a:r>
              <a:rPr lang="en-GB" sz="2000" b="1" dirty="0" smtClean="0">
                <a:solidFill>
                  <a:srgbClr val="083763"/>
                </a:solidFill>
              </a:rPr>
              <a:t>allow time </a:t>
            </a:r>
            <a:r>
              <a:rPr lang="en-GB" sz="2000" dirty="0" smtClean="0">
                <a:solidFill>
                  <a:srgbClr val="000000"/>
                </a:solidFill>
              </a:rPr>
              <a:t>to people to gaining control of the situation </a:t>
            </a:r>
          </a:p>
          <a:p>
            <a:pPr marL="125413" lvl="1" algn="ctr" eaLnBrk="0" hangingPunct="0">
              <a:lnSpc>
                <a:spcPct val="110000"/>
              </a:lnSpc>
              <a:spcBef>
                <a:spcPct val="20000"/>
              </a:spcBef>
              <a:spcAft>
                <a:spcPts val="600"/>
              </a:spcAft>
              <a:buClr>
                <a:srgbClr val="083763"/>
              </a:buClr>
              <a:buSzPct val="95000"/>
              <a:defRPr/>
            </a:pPr>
            <a:r>
              <a:rPr lang="en-GB" sz="2000" b="1" dirty="0" smtClean="0">
                <a:solidFill>
                  <a:schemeClr val="accent1">
                    <a:lumMod val="50000"/>
                  </a:schemeClr>
                </a:solidFill>
                <a:ea typeface="ＭＳ Ｐゴシック" charset="0"/>
              </a:rPr>
              <a:t>To work with people and not only for them </a:t>
            </a:r>
            <a:endParaRPr lang="en-GB" sz="2000" b="1" dirty="0">
              <a:solidFill>
                <a:schemeClr val="accent1">
                  <a:lumMod val="50000"/>
                </a:schemeClr>
              </a:solidFill>
              <a:ea typeface="ＭＳ Ｐゴシック" charset="0"/>
            </a:endParaRPr>
          </a:p>
        </p:txBody>
      </p:sp>
    </p:spTree>
    <p:extLst>
      <p:ext uri="{BB962C8B-B14F-4D97-AF65-F5344CB8AC3E}">
        <p14:creationId xmlns:p14="http://schemas.microsoft.com/office/powerpoint/2010/main" val="36705870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body" idx="1"/>
          </p:nvPr>
        </p:nvSpPr>
        <p:spPr>
          <a:xfrm>
            <a:off x="609600" y="1524000"/>
            <a:ext cx="7776864" cy="4724400"/>
          </a:xfrm>
        </p:spPr>
        <p:txBody>
          <a:bodyPr/>
          <a:lstStyle/>
          <a:p>
            <a:pPr marL="0" indent="0">
              <a:buNone/>
            </a:pPr>
            <a:r>
              <a:rPr lang="en-CA" dirty="0" smtClean="0">
                <a:solidFill>
                  <a:srgbClr val="083763"/>
                </a:solidFill>
              </a:rPr>
              <a:t>A reminder</a:t>
            </a:r>
          </a:p>
          <a:p>
            <a:pPr marL="0" indent="0">
              <a:buNone/>
            </a:pPr>
            <a:endParaRPr lang="en-CA" b="0" dirty="0"/>
          </a:p>
          <a:p>
            <a:pPr marL="468313" lvl="1" indent="-342900">
              <a:spcAft>
                <a:spcPts val="600"/>
              </a:spcAft>
              <a:buSzPct val="95000"/>
              <a:buFont typeface="Arial"/>
              <a:buChar char="•"/>
              <a:defRPr/>
            </a:pPr>
            <a:r>
              <a:rPr lang="en-CA" sz="2000" dirty="0">
                <a:solidFill>
                  <a:srgbClr val="000000"/>
                </a:solidFill>
                <a:latin typeface="Arial" charset="0"/>
                <a:cs typeface="Arial" charset="0"/>
              </a:rPr>
              <a:t>Timing and topics driven mainly by local interests</a:t>
            </a:r>
          </a:p>
          <a:p>
            <a:pPr marL="468313" lvl="1" indent="-342900">
              <a:spcAft>
                <a:spcPts val="600"/>
              </a:spcAft>
              <a:buSzPct val="95000"/>
              <a:buFont typeface="Arial"/>
              <a:buChar char="•"/>
              <a:defRPr/>
            </a:pPr>
            <a:r>
              <a:rPr lang="en-CA" sz="2000" dirty="0">
                <a:solidFill>
                  <a:srgbClr val="000000"/>
                </a:solidFill>
                <a:latin typeface="Arial" charset="0"/>
                <a:cs typeface="Arial" charset="0"/>
              </a:rPr>
              <a:t>2 days, facilitated by ICRP</a:t>
            </a:r>
          </a:p>
          <a:p>
            <a:pPr marL="468313" lvl="1" indent="-342900">
              <a:spcAft>
                <a:spcPts val="600"/>
              </a:spcAft>
              <a:buSzPct val="95000"/>
              <a:buFont typeface="Arial"/>
              <a:buChar char="•"/>
              <a:defRPr/>
            </a:pPr>
            <a:r>
              <a:rPr lang="en-CA" sz="2000" dirty="0">
                <a:solidFill>
                  <a:srgbClr val="000000"/>
                </a:solidFill>
                <a:latin typeface="Arial" charset="0"/>
                <a:cs typeface="Arial" charset="0"/>
              </a:rPr>
              <a:t>70 to 100 people, including </a:t>
            </a:r>
            <a:r>
              <a:rPr lang="en-CA" sz="2000" dirty="0" smtClean="0">
                <a:solidFill>
                  <a:srgbClr val="000000"/>
                </a:solidFill>
                <a:latin typeface="Arial" charset="0"/>
                <a:cs typeface="Arial" charset="0"/>
              </a:rPr>
              <a:t>about 30 speakers and </a:t>
            </a:r>
            <a:r>
              <a:rPr lang="en-CA" sz="2000" dirty="0" err="1" smtClean="0">
                <a:solidFill>
                  <a:srgbClr val="000000"/>
                </a:solidFill>
                <a:latin typeface="Arial" charset="0"/>
                <a:cs typeface="Arial" charset="0"/>
              </a:rPr>
              <a:t>panelists</a:t>
            </a:r>
            <a:endParaRPr lang="en-CA" sz="2000" dirty="0">
              <a:solidFill>
                <a:srgbClr val="000000"/>
              </a:solidFill>
              <a:latin typeface="Arial" charset="0"/>
              <a:cs typeface="Arial" charset="0"/>
            </a:endParaRPr>
          </a:p>
          <a:p>
            <a:pPr marL="468313" lvl="1" indent="-342900">
              <a:spcAft>
                <a:spcPts val="600"/>
              </a:spcAft>
              <a:buSzPct val="95000"/>
              <a:buFont typeface="Arial"/>
              <a:buChar char="•"/>
              <a:defRPr/>
            </a:pPr>
            <a:r>
              <a:rPr lang="en-CA" sz="2000" dirty="0">
                <a:solidFill>
                  <a:srgbClr val="000000"/>
                </a:solidFill>
                <a:latin typeface="Arial" charset="0"/>
                <a:cs typeface="Arial" charset="0"/>
              </a:rPr>
              <a:t>Use of common language</a:t>
            </a:r>
          </a:p>
          <a:p>
            <a:pPr marL="468313" lvl="1" indent="-342900">
              <a:spcAft>
                <a:spcPts val="600"/>
              </a:spcAft>
              <a:buSzPct val="95000"/>
              <a:buFont typeface="Arial"/>
              <a:buChar char="•"/>
              <a:defRPr/>
            </a:pPr>
            <a:r>
              <a:rPr lang="en-CA" sz="2000" dirty="0">
                <a:solidFill>
                  <a:srgbClr val="000000"/>
                </a:solidFill>
                <a:latin typeface="Arial" charset="0"/>
                <a:cs typeface="Arial" charset="0"/>
              </a:rPr>
              <a:t>Series of short presentations </a:t>
            </a:r>
            <a:r>
              <a:rPr lang="en-CA" sz="2000" dirty="0" smtClean="0">
                <a:solidFill>
                  <a:srgbClr val="000000"/>
                </a:solidFill>
                <a:latin typeface="Arial" charset="0"/>
                <a:cs typeface="Arial" charset="0"/>
              </a:rPr>
              <a:t>and </a:t>
            </a:r>
            <a:r>
              <a:rPr lang="en-CA" sz="2000" dirty="0">
                <a:solidFill>
                  <a:srgbClr val="000000"/>
                </a:solidFill>
                <a:latin typeface="Arial" charset="0"/>
                <a:cs typeface="Arial" charset="0"/>
              </a:rPr>
              <a:t>structured dialogues</a:t>
            </a:r>
          </a:p>
          <a:p>
            <a:pPr marL="468313" lvl="1" indent="-342900">
              <a:spcAft>
                <a:spcPts val="600"/>
              </a:spcAft>
              <a:buSzPct val="95000"/>
              <a:buFont typeface="Arial"/>
              <a:buChar char="•"/>
              <a:defRPr/>
            </a:pPr>
            <a:r>
              <a:rPr lang="en-CA" sz="2000" dirty="0">
                <a:solidFill>
                  <a:srgbClr val="000000"/>
                </a:solidFill>
                <a:latin typeface="Arial" charset="0"/>
                <a:cs typeface="Arial" charset="0"/>
              </a:rPr>
              <a:t>Summarized in a few pages</a:t>
            </a:r>
          </a:p>
          <a:p>
            <a:pPr marL="468313" lvl="1" indent="-342900">
              <a:spcAft>
                <a:spcPts val="600"/>
              </a:spcAft>
              <a:buSzPct val="95000"/>
              <a:buFont typeface="Arial"/>
              <a:buChar char="•"/>
              <a:defRPr/>
            </a:pPr>
            <a:r>
              <a:rPr lang="en-CA" sz="2000" dirty="0">
                <a:solidFill>
                  <a:srgbClr val="000000"/>
                </a:solidFill>
                <a:latin typeface="Arial" charset="0"/>
                <a:cs typeface="Arial" charset="0"/>
              </a:rPr>
              <a:t>Some media attention</a:t>
            </a:r>
          </a:p>
          <a:p>
            <a:pPr marL="468313" lvl="1" indent="-342900">
              <a:spcAft>
                <a:spcPts val="600"/>
              </a:spcAft>
              <a:buSzPct val="95000"/>
              <a:buFont typeface="Arial"/>
              <a:buChar char="•"/>
              <a:defRPr/>
            </a:pPr>
            <a:r>
              <a:rPr lang="en-CA" sz="2000" dirty="0">
                <a:solidFill>
                  <a:srgbClr val="000000"/>
                </a:solidFill>
                <a:latin typeface="Arial" charset="0"/>
                <a:cs typeface="Arial" charset="0"/>
              </a:rPr>
              <a:t>Shared through the ‘Ethos in Fukushima’ and ICRP websites</a:t>
            </a:r>
            <a:endParaRPr lang="en-GB" sz="2000" dirty="0">
              <a:solidFill>
                <a:srgbClr val="000000"/>
              </a:solidFill>
              <a:latin typeface="Arial" charset="0"/>
              <a:cs typeface="Arial" charset="0"/>
            </a:endParaRPr>
          </a:p>
        </p:txBody>
      </p:sp>
      <p:sp>
        <p:nvSpPr>
          <p:cNvPr id="56324" name="Rectangle 3"/>
          <p:cNvSpPr>
            <a:spLocks noGrp="1" noChangeArrowheads="1"/>
          </p:cNvSpPr>
          <p:nvPr>
            <p:ph type="title"/>
          </p:nvPr>
        </p:nvSpPr>
        <p:spPr>
          <a:xfrm>
            <a:off x="0" y="152400"/>
            <a:ext cx="8964488" cy="1066800"/>
          </a:xfrm>
        </p:spPr>
        <p:txBody>
          <a:bodyPr>
            <a:normAutofit fontScale="90000"/>
          </a:bodyPr>
          <a:lstStyle/>
          <a:p>
            <a:r>
              <a:rPr lang="en-GB" sz="2400" dirty="0" smtClean="0">
                <a:effectLst>
                  <a:outerShdw blurRad="38100" dist="25400" dir="5400000" algn="tl" rotWithShape="0">
                    <a:srgbClr val="000000">
                      <a:alpha val="43000"/>
                    </a:srgbClr>
                  </a:outerShdw>
                </a:effectLst>
              </a:rPr>
              <a:t/>
            </a:r>
            <a:br>
              <a:rPr lang="en-GB" sz="2400" dirty="0" smtClean="0">
                <a:effectLst>
                  <a:outerShdw blurRad="38100" dist="25400" dir="5400000" algn="tl" rotWithShape="0">
                    <a:srgbClr val="000000">
                      <a:alpha val="43000"/>
                    </a:srgbClr>
                  </a:outerShdw>
                </a:effectLst>
              </a:rPr>
            </a:br>
            <a:r>
              <a:rPr lang="en-GB" sz="2400" dirty="0" smtClean="0">
                <a:effectLst>
                  <a:outerShdw blurRad="38100" dist="25400" dir="5400000" algn="tl" rotWithShape="0">
                    <a:srgbClr val="000000">
                      <a:alpha val="43000"/>
                    </a:srgbClr>
                  </a:outerShdw>
                </a:effectLst>
              </a:rPr>
              <a:t>The ICRP Dialogue initiative on the </a:t>
            </a:r>
            <a:r>
              <a:rPr lang="en-GB" sz="2400" dirty="0">
                <a:effectLst>
                  <a:outerShdw blurRad="38100" dist="25400" dir="5400000" algn="tl" rotWithShape="0">
                    <a:srgbClr val="000000">
                      <a:alpha val="43000"/>
                    </a:srgbClr>
                  </a:outerShdw>
                </a:effectLst>
              </a:rPr>
              <a:t>r</a:t>
            </a:r>
            <a:r>
              <a:rPr lang="en-GB" sz="2400" dirty="0" smtClean="0">
                <a:effectLst>
                  <a:outerShdw blurRad="38100" dist="25400" dir="5400000" algn="tl" rotWithShape="0">
                    <a:srgbClr val="000000">
                      <a:alpha val="43000"/>
                    </a:srgbClr>
                  </a:outerShdw>
                </a:effectLst>
              </a:rPr>
              <a:t>ehabilitation of</a:t>
            </a:r>
            <a:br>
              <a:rPr lang="en-GB" sz="2400" dirty="0" smtClean="0">
                <a:effectLst>
                  <a:outerShdw blurRad="38100" dist="25400" dir="5400000" algn="tl" rotWithShape="0">
                    <a:srgbClr val="000000">
                      <a:alpha val="43000"/>
                    </a:srgbClr>
                  </a:outerShdw>
                </a:effectLst>
              </a:rPr>
            </a:br>
            <a:r>
              <a:rPr lang="en-GB" sz="2400" dirty="0" smtClean="0">
                <a:effectLst>
                  <a:outerShdw blurRad="38100" dist="25400" dir="5400000" algn="tl" rotWithShape="0">
                    <a:srgbClr val="000000">
                      <a:alpha val="43000"/>
                    </a:srgbClr>
                  </a:outerShdw>
                </a:effectLst>
              </a:rPr>
              <a:t> </a:t>
            </a:r>
            <a:r>
              <a:rPr lang="en-GB" sz="2400" dirty="0">
                <a:effectLst>
                  <a:outerShdw blurRad="38100" dist="25400" dir="5400000" algn="tl" rotWithShape="0">
                    <a:srgbClr val="000000">
                      <a:alpha val="43000"/>
                    </a:srgbClr>
                  </a:outerShdw>
                </a:effectLst>
              </a:rPr>
              <a:t>l</a:t>
            </a:r>
            <a:r>
              <a:rPr lang="en-GB" sz="2400" dirty="0" smtClean="0">
                <a:effectLst>
                  <a:outerShdw blurRad="38100" dist="25400" dir="5400000" algn="tl" rotWithShape="0">
                    <a:srgbClr val="000000">
                      <a:alpha val="43000"/>
                    </a:srgbClr>
                  </a:outerShdw>
                </a:effectLst>
              </a:rPr>
              <a:t>iving </a:t>
            </a:r>
            <a:r>
              <a:rPr lang="en-GB" sz="2400" dirty="0">
                <a:effectLst>
                  <a:outerShdw blurRad="38100" dist="25400" dir="5400000" algn="tl" rotWithShape="0">
                    <a:srgbClr val="000000">
                      <a:alpha val="43000"/>
                    </a:srgbClr>
                  </a:outerShdw>
                </a:effectLst>
              </a:rPr>
              <a:t>c</a:t>
            </a:r>
            <a:r>
              <a:rPr lang="en-GB" sz="2400" dirty="0" smtClean="0">
                <a:effectLst>
                  <a:outerShdw blurRad="38100" dist="25400" dir="5400000" algn="tl" rotWithShape="0">
                    <a:srgbClr val="000000">
                      <a:alpha val="43000"/>
                    </a:srgbClr>
                  </a:outerShdw>
                </a:effectLst>
              </a:rPr>
              <a:t>onditions after </a:t>
            </a:r>
            <a:r>
              <a:rPr lang="en-GB" sz="2400" dirty="0">
                <a:effectLst>
                  <a:outerShdw blurRad="38100" dist="25400" dir="5400000" algn="tl" rotWithShape="0">
                    <a:srgbClr val="000000">
                      <a:alpha val="43000"/>
                    </a:srgbClr>
                  </a:outerShdw>
                </a:effectLst>
              </a:rPr>
              <a:t>the Fukushima </a:t>
            </a:r>
            <a:r>
              <a:rPr lang="en-GB" sz="2400" dirty="0" smtClean="0">
                <a:effectLst>
                  <a:outerShdw blurRad="38100" dist="25400" dir="5400000" algn="tl" rotWithShape="0">
                    <a:srgbClr val="000000">
                      <a:alpha val="43000"/>
                    </a:srgbClr>
                  </a:outerShdw>
                </a:effectLst>
              </a:rPr>
              <a:t>accident</a:t>
            </a:r>
            <a:r>
              <a:rPr lang="en-GB" sz="2000" dirty="0">
                <a:effectLst/>
              </a:rPr>
              <a:t> </a:t>
            </a:r>
            <a:r>
              <a:rPr lang="fr-FR" sz="2000" dirty="0">
                <a:effectLst/>
              </a:rPr>
              <a:t/>
            </a:r>
            <a:br>
              <a:rPr lang="fr-FR" sz="2000" dirty="0">
                <a:effectLst/>
              </a:rPr>
            </a:br>
            <a:endParaRPr lang="en-GB" sz="2700" b="1" kern="1200" dirty="0">
              <a:latin typeface="Arial"/>
              <a:cs typeface="Arial"/>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25</a:t>
            </a:fld>
            <a:endParaRPr lang="fr-FR" sz="1200" dirty="0"/>
          </a:p>
        </p:txBody>
      </p:sp>
    </p:spTree>
    <p:extLst>
      <p:ext uri="{BB962C8B-B14F-4D97-AF65-F5344CB8AC3E}">
        <p14:creationId xmlns:p14="http://schemas.microsoft.com/office/powerpoint/2010/main" val="194432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oAutofit/>
          </a:bodyPr>
          <a:lstStyle/>
          <a:p>
            <a:pPr marL="342900" lvl="1" indent="-342900">
              <a:defRPr/>
            </a:pPr>
            <a:r>
              <a:rPr lang="en-GB" sz="2400" b="1" kern="1200" dirty="0">
                <a:solidFill>
                  <a:schemeClr val="accent1">
                    <a:lumMod val="75000"/>
                  </a:schemeClr>
                </a:solidFill>
                <a:effectLst>
                  <a:outerShdw blurRad="38100" dist="25400" dir="5400000" algn="tl" rotWithShape="0">
                    <a:srgbClr val="000000">
                      <a:alpha val="43000"/>
                    </a:srgbClr>
                  </a:outerShdw>
                </a:effectLst>
                <a:latin typeface="Arial" pitchFamily="34" charset="0"/>
                <a:cs typeface="Arial" pitchFamily="34" charset="0"/>
              </a:rPr>
              <a:t>The ICRP d</a:t>
            </a:r>
            <a:r>
              <a:rPr lang="en-GB" sz="2400" b="1" kern="1200" dirty="0" smtClean="0">
                <a:solidFill>
                  <a:schemeClr val="accent1">
                    <a:lumMod val="75000"/>
                  </a:schemeClr>
                </a:solidFill>
                <a:effectLst>
                  <a:outerShdw blurRad="38100" dist="25400" dir="5400000" algn="tl" rotWithShape="0">
                    <a:srgbClr val="000000">
                      <a:alpha val="43000"/>
                    </a:srgbClr>
                  </a:outerShdw>
                </a:effectLst>
                <a:latin typeface="Arial" pitchFamily="34" charset="0"/>
                <a:cs typeface="Arial" pitchFamily="34" charset="0"/>
              </a:rPr>
              <a:t>ialogue </a:t>
            </a:r>
            <a:r>
              <a:rPr lang="en-GB" sz="2400" b="1" kern="1200" dirty="0">
                <a:solidFill>
                  <a:schemeClr val="accent1">
                    <a:lumMod val="75000"/>
                  </a:schemeClr>
                </a:solidFill>
                <a:effectLst>
                  <a:outerShdw blurRad="38100" dist="25400" dir="5400000" algn="tl" rotWithShape="0">
                    <a:srgbClr val="000000">
                      <a:alpha val="43000"/>
                    </a:srgbClr>
                  </a:outerShdw>
                </a:effectLst>
                <a:latin typeface="Arial" pitchFamily="34" charset="0"/>
                <a:cs typeface="Arial" pitchFamily="34" charset="0"/>
              </a:rPr>
              <a:t>in Fukushima</a:t>
            </a:r>
            <a:endParaRPr lang="en-GB" sz="2400" b="1" kern="1200" dirty="0">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26</a:t>
            </a:fld>
            <a:endParaRPr lang="fr-FR" sz="1200" dirty="0"/>
          </a:p>
        </p:txBody>
      </p:sp>
      <p:sp>
        <p:nvSpPr>
          <p:cNvPr id="7" name="Rectangle 7"/>
          <p:cNvSpPr txBox="1">
            <a:spLocks noChangeArrowheads="1"/>
          </p:cNvSpPr>
          <p:nvPr/>
        </p:nvSpPr>
        <p:spPr bwMode="auto">
          <a:xfrm>
            <a:off x="990600" y="53340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4400">
                <a:solidFill>
                  <a:schemeClr val="tx2"/>
                </a:solidFill>
                <a:latin typeface="Helvetica" charset="0"/>
                <a:ea typeface="ＭＳ Ｐゴシック" charset="0"/>
                <a:cs typeface="ＭＳ Ｐゴシック" charset="0"/>
              </a:defRPr>
            </a:lvl1pPr>
            <a:lvl2pPr marL="742950" indent="-285750" eaLnBrk="0" hangingPunct="0">
              <a:defRPr sz="4400">
                <a:solidFill>
                  <a:schemeClr val="tx2"/>
                </a:solidFill>
                <a:latin typeface="Helvetica" charset="0"/>
                <a:ea typeface="ＭＳ Ｐゴシック" charset="0"/>
              </a:defRPr>
            </a:lvl2pPr>
            <a:lvl3pPr marL="1143000" indent="-228600" eaLnBrk="0" hangingPunct="0">
              <a:defRPr sz="4400">
                <a:solidFill>
                  <a:schemeClr val="tx2"/>
                </a:solidFill>
                <a:latin typeface="Helvetica" charset="0"/>
                <a:ea typeface="ＭＳ Ｐゴシック" charset="0"/>
              </a:defRPr>
            </a:lvl3pPr>
            <a:lvl4pPr marL="1600200" indent="-228600" eaLnBrk="0" hangingPunct="0">
              <a:defRPr sz="4400">
                <a:solidFill>
                  <a:schemeClr val="tx2"/>
                </a:solidFill>
                <a:latin typeface="Helvetica" charset="0"/>
                <a:ea typeface="ＭＳ Ｐゴシック" charset="0"/>
              </a:defRPr>
            </a:lvl4pPr>
            <a:lvl5pPr marL="2057400" indent="-228600" eaLnBrk="0" hangingPunct="0">
              <a:defRPr sz="4400">
                <a:solidFill>
                  <a:schemeClr val="tx2"/>
                </a:solidFill>
                <a:latin typeface="Helvetica" charset="0"/>
                <a:ea typeface="ＭＳ Ｐゴシック" charset="0"/>
              </a:defRPr>
            </a:lvl5pPr>
            <a:lvl6pPr marL="2514600" indent="-228600" eaLnBrk="0" fontAlgn="base" hangingPunct="0">
              <a:spcBef>
                <a:spcPct val="0"/>
              </a:spcBef>
              <a:spcAft>
                <a:spcPct val="0"/>
              </a:spcAft>
              <a:defRPr sz="4400">
                <a:solidFill>
                  <a:schemeClr val="tx2"/>
                </a:solidFill>
                <a:latin typeface="Helvetica" charset="0"/>
                <a:ea typeface="ＭＳ Ｐゴシック" charset="0"/>
              </a:defRPr>
            </a:lvl6pPr>
            <a:lvl7pPr marL="2971800" indent="-228600" eaLnBrk="0" fontAlgn="base" hangingPunct="0">
              <a:spcBef>
                <a:spcPct val="0"/>
              </a:spcBef>
              <a:spcAft>
                <a:spcPct val="0"/>
              </a:spcAft>
              <a:defRPr sz="4400">
                <a:solidFill>
                  <a:schemeClr val="tx2"/>
                </a:solidFill>
                <a:latin typeface="Helvetica" charset="0"/>
                <a:ea typeface="ＭＳ Ｐゴシック" charset="0"/>
              </a:defRPr>
            </a:lvl7pPr>
            <a:lvl8pPr marL="3429000" indent="-228600" eaLnBrk="0" fontAlgn="base" hangingPunct="0">
              <a:spcBef>
                <a:spcPct val="0"/>
              </a:spcBef>
              <a:spcAft>
                <a:spcPct val="0"/>
              </a:spcAft>
              <a:defRPr sz="4400">
                <a:solidFill>
                  <a:schemeClr val="tx2"/>
                </a:solidFill>
                <a:latin typeface="Helvetica" charset="0"/>
                <a:ea typeface="ＭＳ Ｐゴシック" charset="0"/>
              </a:defRPr>
            </a:lvl8pPr>
            <a:lvl9pPr marL="3886200" indent="-228600" eaLnBrk="0" fontAlgn="base" hangingPunct="0">
              <a:spcBef>
                <a:spcPct val="0"/>
              </a:spcBef>
              <a:spcAft>
                <a:spcPct val="0"/>
              </a:spcAft>
              <a:defRPr sz="4400">
                <a:solidFill>
                  <a:schemeClr val="tx2"/>
                </a:solidFill>
                <a:latin typeface="Helvetica" charset="0"/>
                <a:ea typeface="ＭＳ Ｐゴシック" charset="0"/>
              </a:defRPr>
            </a:lvl9pPr>
          </a:lstStyle>
          <a:p>
            <a:pPr algn="r" eaLnBrk="1" hangingPunct="1"/>
            <a:r>
              <a:rPr lang="en-US" sz="1600" b="1" dirty="0"/>
              <a:t>2</a:t>
            </a:r>
            <a:r>
              <a:rPr lang="en-US" sz="1600" b="1" dirty="0" smtClean="0"/>
              <a:t>rd </a:t>
            </a:r>
            <a:r>
              <a:rPr lang="en-US" sz="1600" b="1" dirty="0"/>
              <a:t>ICRP Dialogue seminar in Date City – </a:t>
            </a:r>
            <a:r>
              <a:rPr lang="en-US" sz="1600" b="1" dirty="0" smtClean="0"/>
              <a:t>February </a:t>
            </a:r>
            <a:r>
              <a:rPr lang="en-US" sz="1600" b="1" dirty="0"/>
              <a:t>2012</a:t>
            </a:r>
            <a:endParaRPr lang="fr-FR" sz="1600" b="1" dirty="0"/>
          </a:p>
        </p:txBody>
      </p:sp>
      <p:pic>
        <p:nvPicPr>
          <p:cNvPr id="3" name="Image 2" descr="151Z966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514" y="1066800"/>
            <a:ext cx="6626088" cy="4419600"/>
          </a:xfrm>
          <a:prstGeom prst="rect">
            <a:avLst/>
          </a:prstGeom>
        </p:spPr>
      </p:pic>
    </p:spTree>
    <p:extLst>
      <p:ext uri="{BB962C8B-B14F-4D97-AF65-F5344CB8AC3E}">
        <p14:creationId xmlns:p14="http://schemas.microsoft.com/office/powerpoint/2010/main" val="319335944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04800"/>
            <a:ext cx="9144000" cy="762000"/>
          </a:xfrm>
        </p:spPr>
        <p:txBody>
          <a:bodyPr>
            <a:noAutofit/>
          </a:bodyPr>
          <a:lstStyle/>
          <a:p>
            <a:pPr marL="342900" lvl="1" indent="-342900">
              <a:defRPr/>
            </a:pPr>
            <a:r>
              <a:rPr lang="en-GB" sz="2400" b="1" kern="1200" dirty="0">
                <a:solidFill>
                  <a:schemeClr val="accent1">
                    <a:lumMod val="75000"/>
                  </a:schemeClr>
                </a:solidFill>
                <a:effectLst>
                  <a:outerShdw blurRad="38100" dist="25400" dir="5400000" algn="tl" rotWithShape="0">
                    <a:srgbClr val="000000">
                      <a:alpha val="43000"/>
                    </a:srgbClr>
                  </a:outerShdw>
                </a:effectLst>
                <a:latin typeface="Arial" pitchFamily="34" charset="0"/>
                <a:cs typeface="Arial" pitchFamily="34" charset="0"/>
              </a:rPr>
              <a:t>The ICRP d</a:t>
            </a:r>
            <a:r>
              <a:rPr lang="en-GB" sz="2400" b="1" kern="1200" dirty="0" smtClean="0">
                <a:solidFill>
                  <a:schemeClr val="accent1">
                    <a:lumMod val="75000"/>
                  </a:schemeClr>
                </a:solidFill>
                <a:effectLst>
                  <a:outerShdw blurRad="38100" dist="25400" dir="5400000" algn="tl" rotWithShape="0">
                    <a:srgbClr val="000000">
                      <a:alpha val="43000"/>
                    </a:srgbClr>
                  </a:outerShdw>
                </a:effectLst>
                <a:latin typeface="Arial" pitchFamily="34" charset="0"/>
                <a:cs typeface="Arial" pitchFamily="34" charset="0"/>
              </a:rPr>
              <a:t>ialogue </a:t>
            </a:r>
            <a:r>
              <a:rPr lang="en-GB" sz="2400" b="1" kern="1200" dirty="0">
                <a:solidFill>
                  <a:schemeClr val="accent1">
                    <a:lumMod val="75000"/>
                  </a:schemeClr>
                </a:solidFill>
                <a:effectLst>
                  <a:outerShdw blurRad="38100" dist="25400" dir="5400000" algn="tl" rotWithShape="0">
                    <a:srgbClr val="000000">
                      <a:alpha val="43000"/>
                    </a:srgbClr>
                  </a:outerShdw>
                </a:effectLst>
                <a:latin typeface="Arial" pitchFamily="34" charset="0"/>
                <a:cs typeface="Arial" pitchFamily="34" charset="0"/>
              </a:rPr>
              <a:t>in Fukushima</a:t>
            </a:r>
            <a:endParaRPr lang="en-GB" sz="2400" b="1" kern="1200" dirty="0">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27</a:t>
            </a:fld>
            <a:endParaRPr lang="fr-FR" sz="1200" dirty="0"/>
          </a:p>
        </p:txBody>
      </p:sp>
      <p:sp>
        <p:nvSpPr>
          <p:cNvPr id="7" name="Rectangle 7"/>
          <p:cNvSpPr txBox="1">
            <a:spLocks noChangeArrowheads="1"/>
          </p:cNvSpPr>
          <p:nvPr/>
        </p:nvSpPr>
        <p:spPr bwMode="auto">
          <a:xfrm>
            <a:off x="1219200" y="56388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4400">
                <a:solidFill>
                  <a:schemeClr val="tx2"/>
                </a:solidFill>
                <a:latin typeface="Helvetica" charset="0"/>
                <a:ea typeface="ＭＳ Ｐゴシック" charset="0"/>
                <a:cs typeface="ＭＳ Ｐゴシック" charset="0"/>
              </a:defRPr>
            </a:lvl1pPr>
            <a:lvl2pPr marL="742950" indent="-285750" eaLnBrk="0" hangingPunct="0">
              <a:defRPr sz="4400">
                <a:solidFill>
                  <a:schemeClr val="tx2"/>
                </a:solidFill>
                <a:latin typeface="Helvetica" charset="0"/>
                <a:ea typeface="ＭＳ Ｐゴシック" charset="0"/>
              </a:defRPr>
            </a:lvl2pPr>
            <a:lvl3pPr marL="1143000" indent="-228600" eaLnBrk="0" hangingPunct="0">
              <a:defRPr sz="4400">
                <a:solidFill>
                  <a:schemeClr val="tx2"/>
                </a:solidFill>
                <a:latin typeface="Helvetica" charset="0"/>
                <a:ea typeface="ＭＳ Ｐゴシック" charset="0"/>
              </a:defRPr>
            </a:lvl3pPr>
            <a:lvl4pPr marL="1600200" indent="-228600" eaLnBrk="0" hangingPunct="0">
              <a:defRPr sz="4400">
                <a:solidFill>
                  <a:schemeClr val="tx2"/>
                </a:solidFill>
                <a:latin typeface="Helvetica" charset="0"/>
                <a:ea typeface="ＭＳ Ｐゴシック" charset="0"/>
              </a:defRPr>
            </a:lvl4pPr>
            <a:lvl5pPr marL="2057400" indent="-228600" eaLnBrk="0" hangingPunct="0">
              <a:defRPr sz="4400">
                <a:solidFill>
                  <a:schemeClr val="tx2"/>
                </a:solidFill>
                <a:latin typeface="Helvetica" charset="0"/>
                <a:ea typeface="ＭＳ Ｐゴシック" charset="0"/>
              </a:defRPr>
            </a:lvl5pPr>
            <a:lvl6pPr marL="2514600" indent="-228600" eaLnBrk="0" fontAlgn="base" hangingPunct="0">
              <a:spcBef>
                <a:spcPct val="0"/>
              </a:spcBef>
              <a:spcAft>
                <a:spcPct val="0"/>
              </a:spcAft>
              <a:defRPr sz="4400">
                <a:solidFill>
                  <a:schemeClr val="tx2"/>
                </a:solidFill>
                <a:latin typeface="Helvetica" charset="0"/>
                <a:ea typeface="ＭＳ Ｐゴシック" charset="0"/>
              </a:defRPr>
            </a:lvl6pPr>
            <a:lvl7pPr marL="2971800" indent="-228600" eaLnBrk="0" fontAlgn="base" hangingPunct="0">
              <a:spcBef>
                <a:spcPct val="0"/>
              </a:spcBef>
              <a:spcAft>
                <a:spcPct val="0"/>
              </a:spcAft>
              <a:defRPr sz="4400">
                <a:solidFill>
                  <a:schemeClr val="tx2"/>
                </a:solidFill>
                <a:latin typeface="Helvetica" charset="0"/>
                <a:ea typeface="ＭＳ Ｐゴシック" charset="0"/>
              </a:defRPr>
            </a:lvl7pPr>
            <a:lvl8pPr marL="3429000" indent="-228600" eaLnBrk="0" fontAlgn="base" hangingPunct="0">
              <a:spcBef>
                <a:spcPct val="0"/>
              </a:spcBef>
              <a:spcAft>
                <a:spcPct val="0"/>
              </a:spcAft>
              <a:defRPr sz="4400">
                <a:solidFill>
                  <a:schemeClr val="tx2"/>
                </a:solidFill>
                <a:latin typeface="Helvetica" charset="0"/>
                <a:ea typeface="ＭＳ Ｐゴシック" charset="0"/>
              </a:defRPr>
            </a:lvl8pPr>
            <a:lvl9pPr marL="3886200" indent="-228600" eaLnBrk="0" fontAlgn="base" hangingPunct="0">
              <a:spcBef>
                <a:spcPct val="0"/>
              </a:spcBef>
              <a:spcAft>
                <a:spcPct val="0"/>
              </a:spcAft>
              <a:defRPr sz="4400">
                <a:solidFill>
                  <a:schemeClr val="tx2"/>
                </a:solidFill>
                <a:latin typeface="Helvetica" charset="0"/>
                <a:ea typeface="ＭＳ Ｐゴシック" charset="0"/>
              </a:defRPr>
            </a:lvl9pPr>
          </a:lstStyle>
          <a:p>
            <a:pPr algn="r" eaLnBrk="1" hangingPunct="1"/>
            <a:r>
              <a:rPr lang="en-US" sz="1600" b="1" dirty="0" smtClean="0"/>
              <a:t>6th </a:t>
            </a:r>
            <a:r>
              <a:rPr lang="en-US" sz="1600" b="1" dirty="0"/>
              <a:t>ICRP Dialogue seminar in </a:t>
            </a:r>
            <a:r>
              <a:rPr lang="en-US" sz="1600" b="1" dirty="0" smtClean="0"/>
              <a:t>Fukushima </a:t>
            </a:r>
            <a:r>
              <a:rPr lang="en-US" sz="1600" b="1" dirty="0"/>
              <a:t>City – </a:t>
            </a:r>
            <a:r>
              <a:rPr lang="en-US" sz="1600" b="1" dirty="0" smtClean="0"/>
              <a:t>July 2013</a:t>
            </a:r>
            <a:endParaRPr lang="fr-FR" sz="1600" b="1" dirty="0"/>
          </a:p>
        </p:txBody>
      </p:sp>
      <p:pic>
        <p:nvPicPr>
          <p:cNvPr id="4" name="Image 3" descr="IMG_011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295400"/>
            <a:ext cx="6742982" cy="4495800"/>
          </a:xfrm>
          <a:prstGeom prst="rect">
            <a:avLst/>
          </a:prstGeom>
        </p:spPr>
      </p:pic>
    </p:spTree>
    <p:extLst>
      <p:ext uri="{BB962C8B-B14F-4D97-AF65-F5344CB8AC3E}">
        <p14:creationId xmlns:p14="http://schemas.microsoft.com/office/powerpoint/2010/main" val="241109747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762000"/>
          </a:xfrm>
        </p:spPr>
        <p:txBody>
          <a:bodyPr>
            <a:noAutofit/>
          </a:bodyPr>
          <a:lstStyle/>
          <a:p>
            <a:pPr marL="342900" lvl="1" indent="-342900">
              <a:defRPr/>
            </a:pPr>
            <a:r>
              <a:rPr lang="en-GB" sz="2400" b="1" kern="1200" dirty="0">
                <a:solidFill>
                  <a:schemeClr val="accent1">
                    <a:lumMod val="75000"/>
                  </a:schemeClr>
                </a:solidFill>
                <a:effectLst>
                  <a:outerShdw blurRad="38100" dist="25400" dir="5400000" algn="tl" rotWithShape="0">
                    <a:srgbClr val="000000">
                      <a:alpha val="43000"/>
                    </a:srgbClr>
                  </a:outerShdw>
                </a:effectLst>
                <a:latin typeface="Arial" pitchFamily="34" charset="0"/>
                <a:cs typeface="Arial" pitchFamily="34" charset="0"/>
              </a:rPr>
              <a:t>The ICRP d</a:t>
            </a:r>
            <a:r>
              <a:rPr lang="en-GB" sz="2400" b="1" kern="1200" dirty="0" smtClean="0">
                <a:solidFill>
                  <a:schemeClr val="accent1">
                    <a:lumMod val="75000"/>
                  </a:schemeClr>
                </a:solidFill>
                <a:effectLst>
                  <a:outerShdw blurRad="38100" dist="25400" dir="5400000" algn="tl" rotWithShape="0">
                    <a:srgbClr val="000000">
                      <a:alpha val="43000"/>
                    </a:srgbClr>
                  </a:outerShdw>
                </a:effectLst>
                <a:latin typeface="Arial" pitchFamily="34" charset="0"/>
                <a:cs typeface="Arial" pitchFamily="34" charset="0"/>
              </a:rPr>
              <a:t>ialogue </a:t>
            </a:r>
            <a:r>
              <a:rPr lang="en-GB" sz="2400" b="1" kern="1200" dirty="0">
                <a:solidFill>
                  <a:schemeClr val="accent1">
                    <a:lumMod val="75000"/>
                  </a:schemeClr>
                </a:solidFill>
                <a:effectLst>
                  <a:outerShdw blurRad="38100" dist="25400" dir="5400000" algn="tl" rotWithShape="0">
                    <a:srgbClr val="000000">
                      <a:alpha val="43000"/>
                    </a:srgbClr>
                  </a:outerShdw>
                </a:effectLst>
                <a:latin typeface="Arial" pitchFamily="34" charset="0"/>
                <a:cs typeface="Arial" pitchFamily="34" charset="0"/>
              </a:rPr>
              <a:t>in Fukushima</a:t>
            </a:r>
            <a:endParaRPr lang="en-GB" sz="2400" b="1" kern="1200" dirty="0">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28</a:t>
            </a:fld>
            <a:endParaRPr lang="fr-FR" sz="1200" dirty="0"/>
          </a:p>
        </p:txBody>
      </p:sp>
      <p:sp>
        <p:nvSpPr>
          <p:cNvPr id="7" name="Rectangle 7"/>
          <p:cNvSpPr txBox="1">
            <a:spLocks noChangeArrowheads="1"/>
          </p:cNvSpPr>
          <p:nvPr/>
        </p:nvSpPr>
        <p:spPr bwMode="auto">
          <a:xfrm>
            <a:off x="1066800" y="56388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4400">
                <a:solidFill>
                  <a:schemeClr val="tx2"/>
                </a:solidFill>
                <a:latin typeface="Helvetica" charset="0"/>
                <a:ea typeface="ＭＳ Ｐゴシック" charset="0"/>
                <a:cs typeface="ＭＳ Ｐゴシック" charset="0"/>
              </a:defRPr>
            </a:lvl1pPr>
            <a:lvl2pPr marL="742950" indent="-285750" eaLnBrk="0" hangingPunct="0">
              <a:defRPr sz="4400">
                <a:solidFill>
                  <a:schemeClr val="tx2"/>
                </a:solidFill>
                <a:latin typeface="Helvetica" charset="0"/>
                <a:ea typeface="ＭＳ Ｐゴシック" charset="0"/>
              </a:defRPr>
            </a:lvl2pPr>
            <a:lvl3pPr marL="1143000" indent="-228600" eaLnBrk="0" hangingPunct="0">
              <a:defRPr sz="4400">
                <a:solidFill>
                  <a:schemeClr val="tx2"/>
                </a:solidFill>
                <a:latin typeface="Helvetica" charset="0"/>
                <a:ea typeface="ＭＳ Ｐゴシック" charset="0"/>
              </a:defRPr>
            </a:lvl3pPr>
            <a:lvl4pPr marL="1600200" indent="-228600" eaLnBrk="0" hangingPunct="0">
              <a:defRPr sz="4400">
                <a:solidFill>
                  <a:schemeClr val="tx2"/>
                </a:solidFill>
                <a:latin typeface="Helvetica" charset="0"/>
                <a:ea typeface="ＭＳ Ｐゴシック" charset="0"/>
              </a:defRPr>
            </a:lvl4pPr>
            <a:lvl5pPr marL="2057400" indent="-228600" eaLnBrk="0" hangingPunct="0">
              <a:defRPr sz="4400">
                <a:solidFill>
                  <a:schemeClr val="tx2"/>
                </a:solidFill>
                <a:latin typeface="Helvetica" charset="0"/>
                <a:ea typeface="ＭＳ Ｐゴシック" charset="0"/>
              </a:defRPr>
            </a:lvl5pPr>
            <a:lvl6pPr marL="2514600" indent="-228600" eaLnBrk="0" fontAlgn="base" hangingPunct="0">
              <a:spcBef>
                <a:spcPct val="0"/>
              </a:spcBef>
              <a:spcAft>
                <a:spcPct val="0"/>
              </a:spcAft>
              <a:defRPr sz="4400">
                <a:solidFill>
                  <a:schemeClr val="tx2"/>
                </a:solidFill>
                <a:latin typeface="Helvetica" charset="0"/>
                <a:ea typeface="ＭＳ Ｐゴシック" charset="0"/>
              </a:defRPr>
            </a:lvl6pPr>
            <a:lvl7pPr marL="2971800" indent="-228600" eaLnBrk="0" fontAlgn="base" hangingPunct="0">
              <a:spcBef>
                <a:spcPct val="0"/>
              </a:spcBef>
              <a:spcAft>
                <a:spcPct val="0"/>
              </a:spcAft>
              <a:defRPr sz="4400">
                <a:solidFill>
                  <a:schemeClr val="tx2"/>
                </a:solidFill>
                <a:latin typeface="Helvetica" charset="0"/>
                <a:ea typeface="ＭＳ Ｐゴシック" charset="0"/>
              </a:defRPr>
            </a:lvl7pPr>
            <a:lvl8pPr marL="3429000" indent="-228600" eaLnBrk="0" fontAlgn="base" hangingPunct="0">
              <a:spcBef>
                <a:spcPct val="0"/>
              </a:spcBef>
              <a:spcAft>
                <a:spcPct val="0"/>
              </a:spcAft>
              <a:defRPr sz="4400">
                <a:solidFill>
                  <a:schemeClr val="tx2"/>
                </a:solidFill>
                <a:latin typeface="Helvetica" charset="0"/>
                <a:ea typeface="ＭＳ Ｐゴシック" charset="0"/>
              </a:defRPr>
            </a:lvl8pPr>
            <a:lvl9pPr marL="3886200" indent="-228600" eaLnBrk="0" fontAlgn="base" hangingPunct="0">
              <a:spcBef>
                <a:spcPct val="0"/>
              </a:spcBef>
              <a:spcAft>
                <a:spcPct val="0"/>
              </a:spcAft>
              <a:defRPr sz="4400">
                <a:solidFill>
                  <a:schemeClr val="tx2"/>
                </a:solidFill>
                <a:latin typeface="Helvetica" charset="0"/>
                <a:ea typeface="ＭＳ Ｐゴシック" charset="0"/>
              </a:defRPr>
            </a:lvl9pPr>
          </a:lstStyle>
          <a:p>
            <a:pPr algn="r" eaLnBrk="1" hangingPunct="1"/>
            <a:r>
              <a:rPr lang="en-US" sz="1600" b="1" dirty="0"/>
              <a:t>7</a:t>
            </a:r>
            <a:r>
              <a:rPr lang="en-US" sz="1600" b="1" dirty="0" smtClean="0"/>
              <a:t>th </a:t>
            </a:r>
            <a:r>
              <a:rPr lang="en-US" sz="1600" b="1" dirty="0"/>
              <a:t>ICRP Dialogue seminar </a:t>
            </a:r>
            <a:r>
              <a:rPr lang="en-US" sz="1600" b="1" dirty="0" smtClean="0"/>
              <a:t>in Iwaki– November 2013</a:t>
            </a:r>
            <a:endParaRPr lang="fr-FR" sz="1600" b="1" dirty="0"/>
          </a:p>
        </p:txBody>
      </p:sp>
      <p:pic>
        <p:nvPicPr>
          <p:cNvPr id="4" name="Image 3" descr="image0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95400"/>
            <a:ext cx="6019800" cy="4511585"/>
          </a:xfrm>
          <a:prstGeom prst="rect">
            <a:avLst/>
          </a:prstGeom>
        </p:spPr>
      </p:pic>
    </p:spTree>
    <p:extLst>
      <p:ext uri="{BB962C8B-B14F-4D97-AF65-F5344CB8AC3E}">
        <p14:creationId xmlns:p14="http://schemas.microsoft.com/office/powerpoint/2010/main" val="3423547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oAutofit/>
          </a:bodyPr>
          <a:lstStyle/>
          <a:p>
            <a:pPr marL="342900" lvl="1" indent="-342900">
              <a:defRPr/>
            </a:pPr>
            <a:r>
              <a:rPr lang="en-GB" sz="2400" b="1" kern="1200" dirty="0" smtClean="0">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rPr>
              <a:t>The dialogue with </a:t>
            </a:r>
            <a:r>
              <a:rPr lang="en-GB" sz="2400" b="1" kern="1200" dirty="0" err="1" smtClean="0">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rPr>
              <a:t>Suetsugi</a:t>
            </a:r>
            <a:r>
              <a:rPr lang="en-GB" sz="2400" b="1" kern="1200" dirty="0" smtClean="0">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rPr>
              <a:t> community </a:t>
            </a:r>
            <a:endParaRPr lang="en-GB" sz="2400" b="1" kern="1200" dirty="0">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29</a:t>
            </a:fld>
            <a:endParaRPr lang="fr-FR" sz="1200" dirty="0"/>
          </a:p>
        </p:txBody>
      </p:sp>
      <p:pic>
        <p:nvPicPr>
          <p:cNvPr id="3" name="Image 2" descr="Sans tit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143000"/>
            <a:ext cx="6400800" cy="4740165"/>
          </a:xfrm>
          <a:prstGeom prst="rect">
            <a:avLst/>
          </a:prstGeom>
        </p:spPr>
      </p:pic>
    </p:spTree>
    <p:extLst>
      <p:ext uri="{BB962C8B-B14F-4D97-AF65-F5344CB8AC3E}">
        <p14:creationId xmlns:p14="http://schemas.microsoft.com/office/powerpoint/2010/main" val="15598509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1143000" y="4800600"/>
            <a:ext cx="7772400" cy="609600"/>
          </a:xfrm>
        </p:spPr>
        <p:txBody>
          <a:bodyPr/>
          <a:lstStyle/>
          <a:p>
            <a:pPr marL="0" indent="0" algn="r">
              <a:lnSpc>
                <a:spcPct val="120000"/>
              </a:lnSpc>
              <a:spcAft>
                <a:spcPts val="600"/>
              </a:spcAft>
              <a:buSzPct val="70000"/>
              <a:buNone/>
              <a:defRPr/>
            </a:pPr>
            <a:r>
              <a:rPr lang="en-GB" sz="2000" b="0" dirty="0" smtClean="0">
                <a:cs typeface="ＭＳ Ｐゴシック" charset="0"/>
              </a:rPr>
              <a:t>In </a:t>
            </a:r>
            <a:r>
              <a:rPr lang="en-GB" sz="2000" b="0" dirty="0">
                <a:cs typeface="ＭＳ Ｐゴシック" charset="0"/>
              </a:rPr>
              <a:t>the </a:t>
            </a:r>
            <a:r>
              <a:rPr lang="en-GB" sz="2000" b="0" dirty="0" smtClean="0">
                <a:cs typeface="ＭＳ Ｐゴシック" charset="0"/>
              </a:rPr>
              <a:t>train </a:t>
            </a:r>
            <a:r>
              <a:rPr lang="en-GB" sz="2000" b="0" dirty="0">
                <a:cs typeface="ＭＳ Ｐゴシック" charset="0"/>
              </a:rPr>
              <a:t>between Kiev and Minsk in July </a:t>
            </a:r>
            <a:r>
              <a:rPr lang="en-GB" sz="2000" b="0" dirty="0" smtClean="0">
                <a:cs typeface="ＭＳ Ｐゴシック" charset="0"/>
              </a:rPr>
              <a:t>1990</a:t>
            </a:r>
          </a:p>
          <a:p>
            <a:pPr marL="90487" indent="0" algn="r" eaLnBrk="1" hangingPunct="1">
              <a:lnSpc>
                <a:spcPct val="120000"/>
              </a:lnSpc>
              <a:spcAft>
                <a:spcPts val="600"/>
              </a:spcAft>
              <a:buNone/>
            </a:pPr>
            <a:r>
              <a:rPr lang="en-GB" sz="2000" dirty="0" smtClean="0">
                <a:latin typeface="Helvetica" charset="0"/>
              </a:rPr>
              <a:t>	</a:t>
            </a:r>
            <a:endParaRPr lang="en-GB" sz="2000" dirty="0" smtClean="0"/>
          </a:p>
          <a:p>
            <a:pPr marL="547687" indent="-457200" algn="r" eaLnBrk="1" hangingPunct="1">
              <a:lnSpc>
                <a:spcPct val="120000"/>
              </a:lnSpc>
              <a:spcAft>
                <a:spcPts val="600"/>
              </a:spcAft>
            </a:pPr>
            <a:endParaRPr lang="en-GB" sz="2000" dirty="0" smtClean="0">
              <a:latin typeface="Arial" pitchFamily="-1" charset="0"/>
              <a:ea typeface="Arial" pitchFamily="-1" charset="0"/>
              <a:cs typeface="Arial" pitchFamily="-1" charset="0"/>
            </a:endParaRPr>
          </a:p>
          <a:p>
            <a:pPr marL="26987" indent="0" algn="r" eaLnBrk="1" hangingPunct="1">
              <a:lnSpc>
                <a:spcPct val="120000"/>
              </a:lnSpc>
              <a:buNone/>
              <a:defRPr/>
            </a:pPr>
            <a:endParaRPr lang="en-GB" sz="2000" dirty="0">
              <a:latin typeface="Arial"/>
              <a:ea typeface="ＭＳ Ｐゴシック" charset="0"/>
              <a:cs typeface="Arial"/>
            </a:endParaRPr>
          </a:p>
          <a:p>
            <a:pPr lvl="1" algn="r" eaLnBrk="1" hangingPunct="1">
              <a:defRPr/>
            </a:pPr>
            <a:endParaRPr lang="en-US" sz="1800" dirty="0">
              <a:latin typeface="Arial"/>
              <a:ea typeface="ＭＳ Ｐゴシック" charset="0"/>
              <a:cs typeface="Arial"/>
            </a:endParaRPr>
          </a:p>
          <a:p>
            <a:pPr algn="r"/>
            <a:endParaRPr lang="en-GB" sz="2000" dirty="0" smtClean="0">
              <a:latin typeface="Arial" charset="0"/>
              <a:ea typeface="ＭＳ Ｐゴシック" charset="0"/>
              <a:cs typeface="ＭＳ Ｐゴシック" charset="0"/>
            </a:endParaRPr>
          </a:p>
        </p:txBody>
      </p:sp>
      <p:sp>
        <p:nvSpPr>
          <p:cNvPr id="4"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3</a:t>
            </a:fld>
            <a:endParaRPr lang="fr-FR" sz="1200" dirty="0"/>
          </a:p>
        </p:txBody>
      </p:sp>
      <p:grpSp>
        <p:nvGrpSpPr>
          <p:cNvPr id="5" name="Grouper 4"/>
          <p:cNvGrpSpPr/>
          <p:nvPr/>
        </p:nvGrpSpPr>
        <p:grpSpPr>
          <a:xfrm>
            <a:off x="228600" y="1600200"/>
            <a:ext cx="8697686" cy="3048000"/>
            <a:chOff x="228600" y="2286000"/>
            <a:chExt cx="8697686" cy="3048000"/>
          </a:xfrm>
        </p:grpSpPr>
        <p:pic>
          <p:nvPicPr>
            <p:cNvPr id="2" name="Image 1" descr="04. COMPARTIMENT-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286000"/>
              <a:ext cx="4354286" cy="3048000"/>
            </a:xfrm>
            <a:prstGeom prst="rect">
              <a:avLst/>
            </a:prstGeom>
            <a:ln>
              <a:solidFill>
                <a:srgbClr val="000000"/>
              </a:solidFill>
            </a:ln>
          </p:spPr>
        </p:pic>
        <p:pic>
          <p:nvPicPr>
            <p:cNvPr id="3" name="Image 2" descr="03. COMPARTIMEN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0"/>
              <a:ext cx="4354286" cy="3048000"/>
            </a:xfrm>
            <a:prstGeom prst="rect">
              <a:avLst/>
            </a:prstGeom>
            <a:ln>
              <a:solidFill>
                <a:schemeClr val="tx1"/>
              </a:solidFill>
            </a:ln>
          </p:spPr>
        </p:pic>
      </p:grpSp>
      <p:sp>
        <p:nvSpPr>
          <p:cNvPr id="9" name="Rectangle 3"/>
          <p:cNvSpPr txBox="1">
            <a:spLocks noChangeArrowheads="1"/>
          </p:cNvSpPr>
          <p:nvPr/>
        </p:nvSpPr>
        <p:spPr>
          <a:xfrm>
            <a:off x="0" y="457200"/>
            <a:ext cx="8964687" cy="838200"/>
          </a:xfrm>
          <a:prstGeom prst="rect">
            <a:avLst/>
          </a:prstGeom>
        </p:spPr>
        <p:txBody>
          <a:bodyPr vert="horz" lIns="0" rIns="0" bIns="0" anchor="ctr" anchorCtr="0">
            <a:normAutofit fontScale="97500"/>
            <a:scene3d>
              <a:camera prst="orthographicFront"/>
              <a:lightRig rig="threePt" dir="t"/>
            </a:scene3d>
            <a:sp3d extrusionH="57150">
              <a:bevelT w="38100" h="38100"/>
              <a:extrusionClr>
                <a:schemeClr val="tx1"/>
              </a:extrusionClr>
            </a:sp3d>
          </a:bodyPr>
          <a:lstStyle>
            <a:lvl1pPr algn="ctr" rtl="0" eaLnBrk="0" fontAlgn="base" hangingPunct="0">
              <a:spcBef>
                <a:spcPct val="0"/>
              </a:spcBef>
              <a:spcAft>
                <a:spcPct val="0"/>
              </a:spcAft>
              <a:defRPr sz="3600" b="1" kern="1200">
                <a:solidFill>
                  <a:schemeClr val="accent1">
                    <a:lumMod val="75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5000">
                <a:solidFill>
                  <a:schemeClr val="tx2"/>
                </a:solidFill>
                <a:latin typeface="Arial" charset="0"/>
                <a:cs typeface="Arial" charset="0"/>
              </a:defRPr>
            </a:lvl2pPr>
            <a:lvl3pPr algn="ctr" rtl="0" eaLnBrk="0" fontAlgn="base" hangingPunct="0">
              <a:spcBef>
                <a:spcPct val="0"/>
              </a:spcBef>
              <a:spcAft>
                <a:spcPct val="0"/>
              </a:spcAft>
              <a:defRPr sz="5000">
                <a:solidFill>
                  <a:schemeClr val="tx2"/>
                </a:solidFill>
                <a:latin typeface="Arial" charset="0"/>
                <a:cs typeface="Arial" charset="0"/>
              </a:defRPr>
            </a:lvl3pPr>
            <a:lvl4pPr algn="ctr" rtl="0" eaLnBrk="0" fontAlgn="base" hangingPunct="0">
              <a:spcBef>
                <a:spcPct val="0"/>
              </a:spcBef>
              <a:spcAft>
                <a:spcPct val="0"/>
              </a:spcAft>
              <a:defRPr sz="5000">
                <a:solidFill>
                  <a:schemeClr val="tx2"/>
                </a:solidFill>
                <a:latin typeface="Arial" charset="0"/>
                <a:cs typeface="Arial" charset="0"/>
              </a:defRPr>
            </a:lvl4pPr>
            <a:lvl5pPr algn="ctr" rtl="0" eaLnBrk="0" fontAlgn="base" hangingPunct="0">
              <a:spcBef>
                <a:spcPct val="0"/>
              </a:spcBef>
              <a:spcAft>
                <a:spcPct val="0"/>
              </a:spcAft>
              <a:defRPr sz="5000">
                <a:solidFill>
                  <a:schemeClr val="tx2"/>
                </a:solidFill>
                <a:latin typeface="Arial" charset="0"/>
                <a:cs typeface="Arial" charset="0"/>
              </a:defRPr>
            </a:lvl5pPr>
            <a:lvl6pPr marL="457200" algn="ctr" rtl="0" fontAlgn="base">
              <a:spcBef>
                <a:spcPct val="0"/>
              </a:spcBef>
              <a:spcAft>
                <a:spcPct val="0"/>
              </a:spcAft>
              <a:defRPr sz="5000">
                <a:solidFill>
                  <a:schemeClr val="tx2"/>
                </a:solidFill>
                <a:latin typeface="Arial" charset="0"/>
                <a:cs typeface="Arial" charset="0"/>
              </a:defRPr>
            </a:lvl6pPr>
            <a:lvl7pPr marL="914400" algn="ctr" rtl="0" fontAlgn="base">
              <a:spcBef>
                <a:spcPct val="0"/>
              </a:spcBef>
              <a:spcAft>
                <a:spcPct val="0"/>
              </a:spcAft>
              <a:defRPr sz="5000">
                <a:solidFill>
                  <a:schemeClr val="tx2"/>
                </a:solidFill>
                <a:latin typeface="Arial" charset="0"/>
                <a:cs typeface="Arial" charset="0"/>
              </a:defRPr>
            </a:lvl7pPr>
            <a:lvl8pPr marL="1371600" algn="ctr" rtl="0" fontAlgn="base">
              <a:spcBef>
                <a:spcPct val="0"/>
              </a:spcBef>
              <a:spcAft>
                <a:spcPct val="0"/>
              </a:spcAft>
              <a:defRPr sz="5000">
                <a:solidFill>
                  <a:schemeClr val="tx2"/>
                </a:solidFill>
                <a:latin typeface="Arial" charset="0"/>
                <a:cs typeface="Arial" charset="0"/>
              </a:defRPr>
            </a:lvl8pPr>
            <a:lvl9pPr marL="1828800" algn="ctr" rtl="0" fontAlgn="base">
              <a:spcBef>
                <a:spcPct val="0"/>
              </a:spcBef>
              <a:spcAft>
                <a:spcPct val="0"/>
              </a:spcAft>
              <a:defRPr sz="5000">
                <a:solidFill>
                  <a:schemeClr val="tx2"/>
                </a:solidFill>
                <a:latin typeface="Arial" charset="0"/>
                <a:cs typeface="Arial" charset="0"/>
              </a:defRPr>
            </a:lvl9pPr>
          </a:lstStyle>
          <a:p>
            <a:pPr lvl="1" eaLnBrk="1" hangingPunct="1">
              <a:defRPr/>
            </a:pPr>
            <a:r>
              <a:rPr lang="fr-FR" sz="2400" b="1" dirty="0" smtClean="0">
                <a:solidFill>
                  <a:schemeClr val="accent1">
                    <a:lumMod val="50000"/>
                  </a:schemeClr>
                </a:solidFill>
                <a:latin typeface="Arial"/>
                <a:cs typeface="Arial"/>
              </a:rPr>
              <a:t>An anecdote</a:t>
            </a:r>
          </a:p>
        </p:txBody>
      </p:sp>
    </p:spTree>
    <p:extLst>
      <p:ext uri="{BB962C8B-B14F-4D97-AF65-F5344CB8AC3E}">
        <p14:creationId xmlns:p14="http://schemas.microsoft.com/office/powerpoint/2010/main" val="118921575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noAutofit/>
          </a:bodyPr>
          <a:lstStyle/>
          <a:p>
            <a:pPr marL="342900" lvl="1" indent="-342900">
              <a:defRPr/>
            </a:pPr>
            <a:r>
              <a:rPr lang="en-GB" sz="2400" b="1" kern="1200" dirty="0" smtClean="0">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rPr>
              <a:t>Lessons from the Fukushima Dialogue (1)</a:t>
            </a:r>
            <a:endParaRPr lang="en-GB" sz="2400" b="1" kern="1200" dirty="0">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endParaRPr>
          </a:p>
        </p:txBody>
      </p:sp>
      <p:sp>
        <p:nvSpPr>
          <p:cNvPr id="3" name="Content Placeholder 2"/>
          <p:cNvSpPr>
            <a:spLocks noGrp="1"/>
          </p:cNvSpPr>
          <p:nvPr>
            <p:ph idx="1"/>
          </p:nvPr>
        </p:nvSpPr>
        <p:spPr>
          <a:xfrm>
            <a:off x="533400" y="1143000"/>
            <a:ext cx="8001000" cy="5257800"/>
          </a:xfrm>
        </p:spPr>
        <p:txBody>
          <a:bodyPr>
            <a:noAutofit/>
          </a:bodyPr>
          <a:lstStyle/>
          <a:p>
            <a:pPr marL="468313" lvl="1" indent="-342900">
              <a:spcAft>
                <a:spcPts val="600"/>
              </a:spcAft>
              <a:buSzPct val="95000"/>
              <a:buFont typeface="Arial"/>
              <a:buChar char="•"/>
              <a:defRPr/>
            </a:pPr>
            <a:r>
              <a:rPr lang="en-GB" sz="2000" dirty="0" smtClean="0">
                <a:solidFill>
                  <a:srgbClr val="000000"/>
                </a:solidFill>
                <a:latin typeface="Arial" charset="0"/>
                <a:cs typeface="Arial" charset="0"/>
              </a:rPr>
              <a:t>The </a:t>
            </a:r>
            <a:r>
              <a:rPr lang="en-GB" sz="2000" dirty="0">
                <a:solidFill>
                  <a:srgbClr val="000000"/>
                </a:solidFill>
                <a:latin typeface="Arial" charset="0"/>
                <a:cs typeface="Arial" charset="0"/>
              </a:rPr>
              <a:t>Dialogue confirmed </a:t>
            </a:r>
            <a:r>
              <a:rPr lang="en-GB" sz="2000" dirty="0" smtClean="0">
                <a:solidFill>
                  <a:srgbClr val="000000"/>
                </a:solidFill>
                <a:latin typeface="Arial" charset="0"/>
                <a:cs typeface="Arial" charset="0"/>
              </a:rPr>
              <a:t>the human dimensions that had </a:t>
            </a:r>
            <a:r>
              <a:rPr lang="en-GB" sz="2000" dirty="0">
                <a:solidFill>
                  <a:srgbClr val="000000"/>
                </a:solidFill>
                <a:latin typeface="Arial" charset="0"/>
                <a:cs typeface="Arial" charset="0"/>
              </a:rPr>
              <a:t>been </a:t>
            </a:r>
            <a:r>
              <a:rPr lang="en-GB" sz="2000" dirty="0" smtClean="0">
                <a:solidFill>
                  <a:srgbClr val="000000"/>
                </a:solidFill>
                <a:latin typeface="Arial" charset="0"/>
                <a:cs typeface="Arial" charset="0"/>
              </a:rPr>
              <a:t>found after </a:t>
            </a:r>
            <a:r>
              <a:rPr lang="en-GB" sz="2000" dirty="0">
                <a:solidFill>
                  <a:srgbClr val="000000"/>
                </a:solidFill>
                <a:latin typeface="Arial" charset="0"/>
                <a:cs typeface="Arial" charset="0"/>
              </a:rPr>
              <a:t>Chernobyl</a:t>
            </a:r>
            <a:r>
              <a:rPr lang="en-GB" sz="2000" dirty="0" smtClean="0">
                <a:solidFill>
                  <a:srgbClr val="000000"/>
                </a:solidFill>
                <a:latin typeface="Arial" charset="0"/>
                <a:cs typeface="Arial" charset="0"/>
              </a:rPr>
              <a:t>: </a:t>
            </a:r>
          </a:p>
          <a:p>
            <a:pPr marL="742950" lvl="2" indent="-342900">
              <a:spcAft>
                <a:spcPts val="600"/>
              </a:spcAft>
              <a:buSzPct val="95000"/>
              <a:buFont typeface="Arial"/>
              <a:buChar char="•"/>
              <a:defRPr/>
            </a:pPr>
            <a:r>
              <a:rPr lang="en-GB" sz="2000" dirty="0" smtClean="0">
                <a:solidFill>
                  <a:srgbClr val="000000"/>
                </a:solidFill>
                <a:latin typeface="Arial" charset="0"/>
                <a:cs typeface="Arial" charset="0"/>
              </a:rPr>
              <a:t>the </a:t>
            </a:r>
            <a:r>
              <a:rPr lang="en-GB" sz="2000" b="1" dirty="0">
                <a:solidFill>
                  <a:schemeClr val="accent1">
                    <a:lumMod val="50000"/>
                  </a:schemeClr>
                </a:solidFill>
                <a:latin typeface="Arial" charset="0"/>
                <a:cs typeface="Arial" charset="0"/>
              </a:rPr>
              <a:t>loss of control </a:t>
            </a:r>
            <a:r>
              <a:rPr lang="en-GB" sz="2000" dirty="0">
                <a:solidFill>
                  <a:srgbClr val="000000"/>
                </a:solidFill>
                <a:latin typeface="Arial" charset="0"/>
                <a:cs typeface="Arial" charset="0"/>
              </a:rPr>
              <a:t>over everyday </a:t>
            </a:r>
            <a:r>
              <a:rPr lang="en-GB" sz="2000" dirty="0" smtClean="0">
                <a:solidFill>
                  <a:srgbClr val="000000"/>
                </a:solidFill>
                <a:latin typeface="Arial" charset="0"/>
                <a:cs typeface="Arial" charset="0"/>
              </a:rPr>
              <a:t>life</a:t>
            </a:r>
          </a:p>
          <a:p>
            <a:pPr marL="742950" lvl="2" indent="-342900">
              <a:spcAft>
                <a:spcPts val="600"/>
              </a:spcAft>
              <a:buSzPct val="95000"/>
              <a:buFont typeface="Arial"/>
              <a:buChar char="•"/>
              <a:defRPr/>
            </a:pPr>
            <a:r>
              <a:rPr lang="en-GB" sz="2000" dirty="0" smtClean="0">
                <a:solidFill>
                  <a:srgbClr val="000000"/>
                </a:solidFill>
                <a:latin typeface="Arial" charset="0"/>
                <a:cs typeface="Arial" charset="0"/>
              </a:rPr>
              <a:t>the </a:t>
            </a:r>
            <a:r>
              <a:rPr lang="en-GB" sz="2000" b="1" dirty="0">
                <a:solidFill>
                  <a:srgbClr val="083763"/>
                </a:solidFill>
                <a:latin typeface="Arial" charset="0"/>
                <a:cs typeface="Arial" charset="0"/>
              </a:rPr>
              <a:t>apprehension about the future</a:t>
            </a:r>
            <a:r>
              <a:rPr lang="en-GB" sz="2000" dirty="0">
                <a:solidFill>
                  <a:srgbClr val="000000"/>
                </a:solidFill>
                <a:latin typeface="Arial" charset="0"/>
                <a:cs typeface="Arial" charset="0"/>
              </a:rPr>
              <a:t>, particularly that of </a:t>
            </a:r>
            <a:r>
              <a:rPr lang="en-GB" sz="2000" dirty="0" smtClean="0">
                <a:solidFill>
                  <a:srgbClr val="000000"/>
                </a:solidFill>
                <a:latin typeface="Arial" charset="0"/>
                <a:cs typeface="Arial" charset="0"/>
              </a:rPr>
              <a:t>children</a:t>
            </a:r>
          </a:p>
          <a:p>
            <a:pPr marL="742950" lvl="2" indent="-342900">
              <a:spcAft>
                <a:spcPts val="600"/>
              </a:spcAft>
              <a:buSzPct val="95000"/>
              <a:buFont typeface="Arial"/>
              <a:buChar char="•"/>
              <a:defRPr/>
            </a:pPr>
            <a:r>
              <a:rPr lang="en-GB" sz="2000" dirty="0">
                <a:solidFill>
                  <a:srgbClr val="000000"/>
                </a:solidFill>
                <a:latin typeface="Arial" charset="0"/>
                <a:cs typeface="Arial" charset="0"/>
              </a:rPr>
              <a:t>t</a:t>
            </a:r>
            <a:r>
              <a:rPr lang="en-GB" sz="2000" dirty="0" smtClean="0">
                <a:solidFill>
                  <a:srgbClr val="000000"/>
                </a:solidFill>
                <a:latin typeface="Arial" charset="0"/>
                <a:cs typeface="Arial" charset="0"/>
              </a:rPr>
              <a:t>he </a:t>
            </a:r>
            <a:r>
              <a:rPr lang="en-GB" sz="2000" b="1" dirty="0" smtClean="0">
                <a:solidFill>
                  <a:srgbClr val="083763"/>
                </a:solidFill>
                <a:latin typeface="Arial" charset="0"/>
                <a:cs typeface="Arial" charset="0"/>
              </a:rPr>
              <a:t>disintegration</a:t>
            </a:r>
            <a:r>
              <a:rPr lang="en-GB" sz="2000" b="1" dirty="0" smtClean="0">
                <a:solidFill>
                  <a:srgbClr val="800000"/>
                </a:solidFill>
                <a:latin typeface="Arial" charset="0"/>
                <a:cs typeface="Arial" charset="0"/>
              </a:rPr>
              <a:t> </a:t>
            </a:r>
            <a:r>
              <a:rPr lang="en-GB" sz="2000" dirty="0" smtClean="0">
                <a:solidFill>
                  <a:srgbClr val="000000"/>
                </a:solidFill>
                <a:latin typeface="Arial" charset="0"/>
                <a:cs typeface="Arial" charset="0"/>
              </a:rPr>
              <a:t>of family life and of the social and economic fabric</a:t>
            </a:r>
          </a:p>
          <a:p>
            <a:pPr marL="742950" lvl="2" indent="-342900">
              <a:spcAft>
                <a:spcPts val="600"/>
              </a:spcAft>
              <a:buSzPct val="95000"/>
              <a:buFont typeface="Arial"/>
              <a:buChar char="•"/>
              <a:defRPr/>
            </a:pPr>
            <a:r>
              <a:rPr lang="en-GB" sz="2000" dirty="0">
                <a:solidFill>
                  <a:srgbClr val="000000"/>
                </a:solidFill>
                <a:latin typeface="Arial" charset="0"/>
                <a:cs typeface="Arial" charset="0"/>
              </a:rPr>
              <a:t>t</a:t>
            </a:r>
            <a:r>
              <a:rPr lang="en-GB" sz="2000" dirty="0" smtClean="0">
                <a:solidFill>
                  <a:srgbClr val="000000"/>
                </a:solidFill>
                <a:latin typeface="Arial" charset="0"/>
                <a:cs typeface="Arial" charset="0"/>
              </a:rPr>
              <a:t>he </a:t>
            </a:r>
            <a:r>
              <a:rPr lang="en-GB" sz="2000" b="1" dirty="0" smtClean="0">
                <a:solidFill>
                  <a:srgbClr val="083763"/>
                </a:solidFill>
                <a:latin typeface="Arial" charset="0"/>
                <a:cs typeface="Arial" charset="0"/>
              </a:rPr>
              <a:t>threat</a:t>
            </a:r>
            <a:r>
              <a:rPr lang="en-GB" sz="2000" dirty="0" smtClean="0">
                <a:solidFill>
                  <a:srgbClr val="000000"/>
                </a:solidFill>
                <a:latin typeface="Arial" charset="0"/>
                <a:cs typeface="Arial" charset="0"/>
              </a:rPr>
              <a:t> on the </a:t>
            </a:r>
            <a:r>
              <a:rPr lang="en-GB" sz="2000" dirty="0" smtClean="0">
                <a:latin typeface="Arial" charset="0"/>
                <a:cs typeface="Arial" charset="0"/>
              </a:rPr>
              <a:t>autonomy</a:t>
            </a:r>
            <a:r>
              <a:rPr lang="en-GB" sz="2000" dirty="0" smtClean="0">
                <a:solidFill>
                  <a:srgbClr val="800000"/>
                </a:solidFill>
                <a:latin typeface="Arial" charset="0"/>
                <a:cs typeface="Arial" charset="0"/>
              </a:rPr>
              <a:t> </a:t>
            </a:r>
            <a:r>
              <a:rPr lang="en-GB" sz="2000" dirty="0" smtClean="0">
                <a:solidFill>
                  <a:srgbClr val="000000"/>
                </a:solidFill>
                <a:latin typeface="Arial" charset="0"/>
                <a:cs typeface="Arial" charset="0"/>
              </a:rPr>
              <a:t>and </a:t>
            </a:r>
            <a:r>
              <a:rPr lang="en-GB" sz="2000" b="1" dirty="0" smtClean="0">
                <a:solidFill>
                  <a:srgbClr val="083763"/>
                </a:solidFill>
                <a:latin typeface="Arial" charset="0"/>
                <a:cs typeface="Arial" charset="0"/>
              </a:rPr>
              <a:t>dignity </a:t>
            </a:r>
            <a:r>
              <a:rPr lang="en-GB" sz="2000" dirty="0" smtClean="0">
                <a:solidFill>
                  <a:srgbClr val="000000"/>
                </a:solidFill>
                <a:latin typeface="Arial" charset="0"/>
                <a:cs typeface="Arial" charset="0"/>
              </a:rPr>
              <a:t>of the affected people </a:t>
            </a:r>
          </a:p>
          <a:p>
            <a:pPr marL="468313" lvl="1" indent="-342900">
              <a:spcAft>
                <a:spcPts val="600"/>
              </a:spcAft>
              <a:buSzPct val="95000"/>
              <a:buFont typeface="Arial"/>
              <a:buChar char="•"/>
              <a:defRPr/>
            </a:pPr>
            <a:r>
              <a:rPr lang="en-GB" sz="2000" dirty="0">
                <a:solidFill>
                  <a:srgbClr val="000000"/>
                </a:solidFill>
                <a:latin typeface="Arial" charset="0"/>
                <a:cs typeface="Arial" charset="0"/>
              </a:rPr>
              <a:t>T</a:t>
            </a:r>
            <a:r>
              <a:rPr lang="en-GB" sz="2000" dirty="0" smtClean="0">
                <a:solidFill>
                  <a:srgbClr val="000000"/>
                </a:solidFill>
                <a:latin typeface="Arial" charset="0"/>
                <a:cs typeface="Arial" charset="0"/>
              </a:rPr>
              <a:t>hrough their testimonies </a:t>
            </a:r>
            <a:r>
              <a:rPr lang="en-GB" sz="2000" dirty="0">
                <a:solidFill>
                  <a:srgbClr val="000000"/>
                </a:solidFill>
                <a:latin typeface="Arial" charset="0"/>
                <a:cs typeface="Arial" charset="0"/>
              </a:rPr>
              <a:t>and reflections </a:t>
            </a:r>
            <a:r>
              <a:rPr lang="en-GB" sz="2000" dirty="0" smtClean="0">
                <a:solidFill>
                  <a:srgbClr val="000000"/>
                </a:solidFill>
                <a:latin typeface="Arial" charset="0"/>
                <a:cs typeface="Arial" charset="0"/>
              </a:rPr>
              <a:t>the Dialogue participants have </a:t>
            </a:r>
            <a:r>
              <a:rPr lang="en-GB" sz="2000" dirty="0">
                <a:solidFill>
                  <a:srgbClr val="000000"/>
                </a:solidFill>
                <a:latin typeface="Arial" charset="0"/>
                <a:cs typeface="Arial" charset="0"/>
              </a:rPr>
              <a:t>shed light on </a:t>
            </a:r>
            <a:r>
              <a:rPr lang="en-GB" sz="2000" dirty="0" smtClean="0">
                <a:solidFill>
                  <a:srgbClr val="000000"/>
                </a:solidFill>
                <a:latin typeface="Arial" charset="0"/>
                <a:cs typeface="Arial" charset="0"/>
              </a:rPr>
              <a:t>this complexity</a:t>
            </a:r>
            <a:r>
              <a:rPr lang="en-GB" sz="2000" dirty="0" smtClean="0">
                <a:solidFill>
                  <a:srgbClr val="800000"/>
                </a:solidFill>
                <a:latin typeface="Arial" charset="0"/>
                <a:cs typeface="Arial" charset="0"/>
              </a:rPr>
              <a:t> </a:t>
            </a:r>
            <a:r>
              <a:rPr lang="en-GB" sz="2000" dirty="0" smtClean="0">
                <a:solidFill>
                  <a:srgbClr val="000000"/>
                </a:solidFill>
                <a:latin typeface="Arial" charset="0"/>
                <a:cs typeface="Arial" charset="0"/>
              </a:rPr>
              <a:t>and brought words </a:t>
            </a:r>
            <a:r>
              <a:rPr lang="en-GB" sz="2000" dirty="0">
                <a:solidFill>
                  <a:srgbClr val="000000"/>
                </a:solidFill>
                <a:latin typeface="Arial" charset="0"/>
                <a:cs typeface="Arial" charset="0"/>
              </a:rPr>
              <a:t>to </a:t>
            </a:r>
            <a:r>
              <a:rPr lang="en-GB" sz="2000" dirty="0" smtClean="0">
                <a:solidFill>
                  <a:srgbClr val="000000"/>
                </a:solidFill>
                <a:latin typeface="Arial" charset="0"/>
                <a:cs typeface="Arial" charset="0"/>
              </a:rPr>
              <a:t>better describe it. </a:t>
            </a:r>
          </a:p>
          <a:p>
            <a:pPr marL="468313" lvl="1" indent="-342900">
              <a:spcAft>
                <a:spcPts val="600"/>
              </a:spcAft>
              <a:buSzPct val="95000"/>
              <a:buFont typeface="Arial"/>
              <a:buChar char="•"/>
              <a:defRPr/>
            </a:pPr>
            <a:r>
              <a:rPr lang="en-GB" sz="2000" dirty="0" smtClean="0">
                <a:solidFill>
                  <a:srgbClr val="000000"/>
                </a:solidFill>
                <a:latin typeface="Arial" charset="0"/>
                <a:cs typeface="Arial" charset="0"/>
              </a:rPr>
              <a:t>They </a:t>
            </a:r>
            <a:r>
              <a:rPr lang="en-GB" sz="2000" dirty="0">
                <a:solidFill>
                  <a:srgbClr val="000000"/>
                </a:solidFill>
                <a:latin typeface="Arial" charset="0"/>
                <a:cs typeface="Arial" charset="0"/>
              </a:rPr>
              <a:t>gradually </a:t>
            </a:r>
            <a:r>
              <a:rPr lang="en-GB" sz="2000" dirty="0" smtClean="0">
                <a:solidFill>
                  <a:srgbClr val="000000"/>
                </a:solidFill>
                <a:latin typeface="Arial" charset="0"/>
                <a:cs typeface="Arial" charset="0"/>
              </a:rPr>
              <a:t>developed </a:t>
            </a:r>
            <a:r>
              <a:rPr lang="en-GB" sz="2000" dirty="0">
                <a:solidFill>
                  <a:srgbClr val="000000"/>
                </a:solidFill>
                <a:latin typeface="Arial" charset="0"/>
                <a:cs typeface="Arial" charset="0"/>
              </a:rPr>
              <a:t>a rich </a:t>
            </a:r>
            <a:r>
              <a:rPr lang="en-GB" sz="2000" b="1" dirty="0">
                <a:solidFill>
                  <a:schemeClr val="accent1">
                    <a:lumMod val="50000"/>
                  </a:schemeClr>
                </a:solidFill>
                <a:latin typeface="Arial" charset="0"/>
                <a:cs typeface="Arial" charset="0"/>
              </a:rPr>
              <a:t>narrative</a:t>
            </a:r>
            <a:r>
              <a:rPr lang="en-GB" sz="2000" dirty="0">
                <a:solidFill>
                  <a:schemeClr val="accent1">
                    <a:lumMod val="50000"/>
                  </a:schemeClr>
                </a:solidFill>
                <a:latin typeface="Arial" charset="0"/>
                <a:cs typeface="Arial" charset="0"/>
              </a:rPr>
              <a:t> </a:t>
            </a:r>
            <a:r>
              <a:rPr lang="en-GB" sz="2000" dirty="0">
                <a:solidFill>
                  <a:srgbClr val="000000"/>
                </a:solidFill>
                <a:latin typeface="Arial" charset="0"/>
                <a:cs typeface="Arial" charset="0"/>
              </a:rPr>
              <a:t>about their </a:t>
            </a:r>
            <a:r>
              <a:rPr lang="en-GB" sz="2000" dirty="0" smtClean="0">
                <a:solidFill>
                  <a:srgbClr val="000000"/>
                </a:solidFill>
                <a:latin typeface="Arial" charset="0"/>
                <a:cs typeface="Arial" charset="0"/>
              </a:rPr>
              <a:t>experiences which helped them to </a:t>
            </a:r>
            <a:r>
              <a:rPr lang="en-GB" sz="2000" b="1" dirty="0" smtClean="0">
                <a:solidFill>
                  <a:srgbClr val="083763"/>
                </a:solidFill>
                <a:latin typeface="Arial" charset="0"/>
                <a:cs typeface="Arial" charset="0"/>
              </a:rPr>
              <a:t>engage</a:t>
            </a:r>
            <a:r>
              <a:rPr lang="en-GB" sz="2000" dirty="0" smtClean="0">
                <a:solidFill>
                  <a:srgbClr val="000000"/>
                </a:solidFill>
                <a:latin typeface="Arial" charset="0"/>
                <a:cs typeface="Arial" charset="0"/>
              </a:rPr>
              <a:t> into the rehabilitation </a:t>
            </a:r>
            <a:endParaRPr lang="en-GB" sz="2000" dirty="0">
              <a:solidFill>
                <a:srgbClr val="000000"/>
              </a:solidFill>
              <a:latin typeface="Arial" charset="0"/>
              <a:cs typeface="Arial" charset="0"/>
            </a:endParaRPr>
          </a:p>
          <a:p>
            <a:pPr marL="125413" lvl="1" indent="0">
              <a:spcAft>
                <a:spcPts val="600"/>
              </a:spcAft>
              <a:buSzPct val="95000"/>
              <a:buNone/>
              <a:defRPr/>
            </a:pPr>
            <a:endParaRPr lang="en-GB" sz="2400" dirty="0">
              <a:solidFill>
                <a:srgbClr val="000000"/>
              </a:solidFill>
              <a:latin typeface="Arial" charset="0"/>
              <a:cs typeface="Arial"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30</a:t>
            </a:fld>
            <a:endParaRPr lang="fr-FR" sz="1200" dirty="0"/>
          </a:p>
        </p:txBody>
      </p:sp>
    </p:spTree>
    <p:extLst>
      <p:ext uri="{BB962C8B-B14F-4D97-AF65-F5344CB8AC3E}">
        <p14:creationId xmlns:p14="http://schemas.microsoft.com/office/powerpoint/2010/main" val="19344186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144000" cy="762000"/>
          </a:xfrm>
        </p:spPr>
        <p:txBody>
          <a:bodyPr>
            <a:noAutofit/>
          </a:bodyPr>
          <a:lstStyle/>
          <a:p>
            <a:pPr marL="342900" lvl="1" indent="-342900">
              <a:defRPr/>
            </a:pPr>
            <a:r>
              <a:rPr lang="en-GB" sz="2400" b="1" kern="1200" dirty="0" smtClean="0">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rPr>
              <a:t>Lessons from the Fukushima Dialogue (2)</a:t>
            </a:r>
            <a:endParaRPr lang="en-GB" sz="2400" b="1" kern="1200" dirty="0">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endParaRPr>
          </a:p>
        </p:txBody>
      </p:sp>
      <p:sp>
        <p:nvSpPr>
          <p:cNvPr id="3" name="Content Placeholder 2"/>
          <p:cNvSpPr>
            <a:spLocks noGrp="1"/>
          </p:cNvSpPr>
          <p:nvPr>
            <p:ph idx="1"/>
          </p:nvPr>
        </p:nvSpPr>
        <p:spPr>
          <a:xfrm>
            <a:off x="381000" y="1066800"/>
            <a:ext cx="7924800" cy="5257800"/>
          </a:xfrm>
        </p:spPr>
        <p:txBody>
          <a:bodyPr>
            <a:noAutofit/>
          </a:bodyPr>
          <a:lstStyle/>
          <a:p>
            <a:pPr marL="468313" lvl="1" indent="-342900">
              <a:spcAft>
                <a:spcPts val="600"/>
              </a:spcAft>
              <a:buSzPct val="95000"/>
              <a:buFont typeface="Arial"/>
              <a:buChar char="•"/>
              <a:defRPr/>
            </a:pPr>
            <a:r>
              <a:rPr lang="en-GB" sz="2000" dirty="0" smtClean="0">
                <a:solidFill>
                  <a:srgbClr val="000000"/>
                </a:solidFill>
                <a:latin typeface="Arial" charset="0"/>
                <a:cs typeface="Arial" charset="0"/>
              </a:rPr>
              <a:t>The Dialogue re-emphasized the crucial role of </a:t>
            </a:r>
            <a:r>
              <a:rPr lang="en-GB" sz="2000" b="1" dirty="0" smtClean="0">
                <a:solidFill>
                  <a:schemeClr val="accent1">
                    <a:lumMod val="50000"/>
                  </a:schemeClr>
                </a:solidFill>
                <a:latin typeface="Arial" charset="0"/>
                <a:cs typeface="Arial" charset="0"/>
              </a:rPr>
              <a:t>measurements</a:t>
            </a:r>
            <a:r>
              <a:rPr lang="en-GB" sz="2000" dirty="0" smtClean="0">
                <a:solidFill>
                  <a:schemeClr val="accent1">
                    <a:lumMod val="50000"/>
                  </a:schemeClr>
                </a:solidFill>
                <a:latin typeface="Arial" charset="0"/>
                <a:cs typeface="Arial" charset="0"/>
              </a:rPr>
              <a:t> </a:t>
            </a:r>
            <a:r>
              <a:rPr lang="en-GB" sz="2000" dirty="0" smtClean="0">
                <a:solidFill>
                  <a:srgbClr val="000000"/>
                </a:solidFill>
                <a:latin typeface="Arial" charset="0"/>
                <a:cs typeface="Arial" charset="0"/>
              </a:rPr>
              <a:t>to engage stakeholders and pointed out the need: </a:t>
            </a:r>
          </a:p>
          <a:p>
            <a:pPr marL="742950" lvl="2" indent="-342900">
              <a:spcAft>
                <a:spcPts val="600"/>
              </a:spcAft>
              <a:buSzPct val="95000"/>
              <a:buFont typeface="Arial"/>
              <a:buChar char="•"/>
              <a:defRPr/>
            </a:pPr>
            <a:r>
              <a:rPr lang="en-GB" sz="2000" dirty="0" smtClean="0">
                <a:solidFill>
                  <a:srgbClr val="000000"/>
                </a:solidFill>
                <a:latin typeface="Arial" charset="0"/>
                <a:cs typeface="Arial" charset="0"/>
              </a:rPr>
              <a:t>to </a:t>
            </a:r>
            <a:r>
              <a:rPr lang="en-GB" sz="2000" b="1" dirty="0" smtClean="0">
                <a:solidFill>
                  <a:srgbClr val="083763"/>
                </a:solidFill>
                <a:latin typeface="Arial" charset="0"/>
                <a:cs typeface="Arial" charset="0"/>
              </a:rPr>
              <a:t>characterize</a:t>
            </a:r>
            <a:r>
              <a:rPr lang="en-GB" sz="2000" b="1" dirty="0" smtClean="0">
                <a:solidFill>
                  <a:srgbClr val="800000"/>
                </a:solidFill>
                <a:latin typeface="Arial" charset="0"/>
                <a:cs typeface="Arial" charset="0"/>
              </a:rPr>
              <a:t> </a:t>
            </a:r>
            <a:r>
              <a:rPr lang="en-GB" sz="2000" dirty="0" smtClean="0">
                <a:latin typeface="Arial" charset="0"/>
                <a:cs typeface="Arial" charset="0"/>
              </a:rPr>
              <a:t>as soon as possible </a:t>
            </a:r>
            <a:r>
              <a:rPr lang="en-GB" sz="2000" dirty="0" smtClean="0">
                <a:solidFill>
                  <a:srgbClr val="000000"/>
                </a:solidFill>
                <a:latin typeface="Arial" charset="0"/>
                <a:cs typeface="Arial" charset="0"/>
              </a:rPr>
              <a:t>the </a:t>
            </a:r>
            <a:r>
              <a:rPr lang="en-GB" sz="2000" dirty="0">
                <a:solidFill>
                  <a:srgbClr val="000000"/>
                </a:solidFill>
                <a:latin typeface="Arial" charset="0"/>
                <a:cs typeface="Arial" charset="0"/>
              </a:rPr>
              <a:t>initial situation </a:t>
            </a:r>
            <a:endParaRPr lang="en-GB" sz="2000" dirty="0" smtClean="0">
              <a:solidFill>
                <a:srgbClr val="000000"/>
              </a:solidFill>
              <a:latin typeface="Arial" charset="0"/>
              <a:cs typeface="Arial" charset="0"/>
            </a:endParaRPr>
          </a:p>
          <a:p>
            <a:pPr marL="742950" lvl="2" indent="-342900">
              <a:spcAft>
                <a:spcPts val="600"/>
              </a:spcAft>
              <a:buSzPct val="95000"/>
              <a:buFont typeface="Arial"/>
              <a:buChar char="•"/>
              <a:defRPr/>
            </a:pPr>
            <a:r>
              <a:rPr lang="en-GB" sz="2000" dirty="0">
                <a:solidFill>
                  <a:srgbClr val="000000"/>
                </a:solidFill>
                <a:latin typeface="Arial" charset="0"/>
                <a:cs typeface="Arial" charset="0"/>
              </a:rPr>
              <a:t>t</a:t>
            </a:r>
            <a:r>
              <a:rPr lang="en-GB" sz="2000" dirty="0" smtClean="0">
                <a:solidFill>
                  <a:srgbClr val="000000"/>
                </a:solidFill>
                <a:latin typeface="Arial" charset="0"/>
                <a:cs typeface="Arial" charset="0"/>
              </a:rPr>
              <a:t>o </a:t>
            </a:r>
            <a:r>
              <a:rPr lang="en-GB" sz="2000" b="1" dirty="0">
                <a:solidFill>
                  <a:srgbClr val="083763"/>
                </a:solidFill>
                <a:latin typeface="Arial" charset="0"/>
                <a:cs typeface="Arial" charset="0"/>
              </a:rPr>
              <a:t>follow</a:t>
            </a:r>
            <a:r>
              <a:rPr lang="en-GB" sz="2000" b="1" dirty="0">
                <a:solidFill>
                  <a:srgbClr val="800000"/>
                </a:solidFill>
                <a:latin typeface="Arial" charset="0"/>
                <a:cs typeface="Arial" charset="0"/>
              </a:rPr>
              <a:t> </a:t>
            </a:r>
            <a:r>
              <a:rPr lang="en-GB" sz="2000" dirty="0">
                <a:solidFill>
                  <a:srgbClr val="000000"/>
                </a:solidFill>
                <a:latin typeface="Arial" charset="0"/>
                <a:cs typeface="Arial" charset="0"/>
              </a:rPr>
              <a:t>the evolution </a:t>
            </a:r>
            <a:r>
              <a:rPr lang="en-GB" sz="2000" dirty="0" smtClean="0">
                <a:solidFill>
                  <a:srgbClr val="000000"/>
                </a:solidFill>
                <a:latin typeface="Arial" charset="0"/>
                <a:cs typeface="Arial" charset="0"/>
              </a:rPr>
              <a:t>of the radiological situation and </a:t>
            </a:r>
            <a:r>
              <a:rPr lang="en-GB" sz="2000" dirty="0">
                <a:solidFill>
                  <a:srgbClr val="000000"/>
                </a:solidFill>
                <a:latin typeface="Arial" charset="0"/>
                <a:cs typeface="Arial" charset="0"/>
              </a:rPr>
              <a:t>to </a:t>
            </a:r>
            <a:r>
              <a:rPr lang="en-GB" sz="2000" b="1" dirty="0">
                <a:solidFill>
                  <a:srgbClr val="083763"/>
                </a:solidFill>
                <a:latin typeface="Arial" charset="0"/>
                <a:cs typeface="Arial" charset="0"/>
              </a:rPr>
              <a:t>adapt</a:t>
            </a:r>
            <a:r>
              <a:rPr lang="en-GB" sz="2000" dirty="0">
                <a:solidFill>
                  <a:srgbClr val="000000"/>
                </a:solidFill>
                <a:latin typeface="Arial" charset="0"/>
                <a:cs typeface="Arial" charset="0"/>
              </a:rPr>
              <a:t> the protection </a:t>
            </a:r>
            <a:r>
              <a:rPr lang="en-GB" sz="2000" dirty="0" smtClean="0">
                <a:solidFill>
                  <a:srgbClr val="000000"/>
                </a:solidFill>
                <a:latin typeface="Arial" charset="0"/>
                <a:cs typeface="Arial" charset="0"/>
              </a:rPr>
              <a:t>strategy accordingly</a:t>
            </a:r>
          </a:p>
          <a:p>
            <a:pPr marL="742950" lvl="2" indent="-342900">
              <a:spcAft>
                <a:spcPts val="600"/>
              </a:spcAft>
              <a:buSzPct val="95000"/>
              <a:buFont typeface="Arial"/>
              <a:buChar char="•"/>
              <a:defRPr/>
            </a:pPr>
            <a:r>
              <a:rPr lang="en-GB" sz="2000" dirty="0">
                <a:solidFill>
                  <a:srgbClr val="000000"/>
                </a:solidFill>
                <a:latin typeface="Arial" charset="0"/>
                <a:cs typeface="Arial" charset="0"/>
              </a:rPr>
              <a:t>t</a:t>
            </a:r>
            <a:r>
              <a:rPr lang="en-GB" sz="2000" dirty="0" smtClean="0">
                <a:solidFill>
                  <a:srgbClr val="000000"/>
                </a:solidFill>
                <a:latin typeface="Arial" charset="0"/>
                <a:cs typeface="Arial" charset="0"/>
              </a:rPr>
              <a:t>o </a:t>
            </a:r>
            <a:r>
              <a:rPr lang="en-GB" sz="2000" b="1" dirty="0" smtClean="0">
                <a:solidFill>
                  <a:srgbClr val="083763"/>
                </a:solidFill>
                <a:latin typeface="Arial" charset="0"/>
                <a:cs typeface="Arial" charset="0"/>
              </a:rPr>
              <a:t>ensure</a:t>
            </a:r>
            <a:r>
              <a:rPr lang="en-GB" sz="2000" dirty="0" smtClean="0">
                <a:solidFill>
                  <a:srgbClr val="083763"/>
                </a:solidFill>
                <a:latin typeface="Arial" charset="0"/>
                <a:cs typeface="Arial" charset="0"/>
              </a:rPr>
              <a:t> </a:t>
            </a:r>
            <a:r>
              <a:rPr lang="en-GB" sz="2000" dirty="0" smtClean="0">
                <a:solidFill>
                  <a:srgbClr val="000000"/>
                </a:solidFill>
                <a:latin typeface="Arial" charset="0"/>
                <a:cs typeface="Arial" charset="0"/>
              </a:rPr>
              <a:t>vigilance in the long term </a:t>
            </a:r>
            <a:endParaRPr lang="en-GB" sz="2000" dirty="0">
              <a:solidFill>
                <a:srgbClr val="000000"/>
              </a:solidFill>
              <a:latin typeface="Arial" charset="0"/>
              <a:cs typeface="Arial" charset="0"/>
            </a:endParaRPr>
          </a:p>
          <a:p>
            <a:pPr marL="468313" lvl="1" indent="-342900">
              <a:spcAft>
                <a:spcPts val="600"/>
              </a:spcAft>
              <a:buSzPct val="95000"/>
              <a:buFont typeface="Arial"/>
              <a:buChar char="•"/>
              <a:defRPr/>
            </a:pPr>
            <a:r>
              <a:rPr lang="en-GB" sz="2000" dirty="0" smtClean="0">
                <a:solidFill>
                  <a:srgbClr val="000000"/>
                </a:solidFill>
                <a:latin typeface="Arial" charset="0"/>
                <a:cs typeface="Arial" charset="0"/>
              </a:rPr>
              <a:t>It confirmed the </a:t>
            </a:r>
            <a:r>
              <a:rPr lang="en-GB" sz="2000" dirty="0">
                <a:solidFill>
                  <a:srgbClr val="000000"/>
                </a:solidFill>
                <a:latin typeface="Arial" charset="0"/>
                <a:cs typeface="Arial" charset="0"/>
              </a:rPr>
              <a:t>importance of </a:t>
            </a:r>
            <a:r>
              <a:rPr lang="en-GB" sz="2000" b="1" dirty="0">
                <a:solidFill>
                  <a:srgbClr val="083763"/>
                </a:solidFill>
                <a:latin typeface="Arial" charset="0"/>
                <a:cs typeface="Arial" charset="0"/>
              </a:rPr>
              <a:t>places of dialogue</a:t>
            </a:r>
            <a:r>
              <a:rPr lang="en-GB" sz="2000" dirty="0">
                <a:solidFill>
                  <a:srgbClr val="000000"/>
                </a:solidFill>
                <a:latin typeface="Arial" charset="0"/>
                <a:cs typeface="Arial" charset="0"/>
              </a:rPr>
              <a:t> between experts and the affected population </a:t>
            </a:r>
            <a:r>
              <a:rPr lang="en-GB" sz="2000" dirty="0" smtClean="0">
                <a:solidFill>
                  <a:srgbClr val="000000"/>
                </a:solidFill>
                <a:latin typeface="Arial" charset="0"/>
                <a:cs typeface="Arial" charset="0"/>
              </a:rPr>
              <a:t>to develop </a:t>
            </a:r>
            <a:r>
              <a:rPr lang="en-GB" sz="2000" b="1" dirty="0" smtClean="0">
                <a:solidFill>
                  <a:srgbClr val="083763"/>
                </a:solidFill>
                <a:latin typeface="Arial" charset="0"/>
                <a:cs typeface="Arial" charset="0"/>
              </a:rPr>
              <a:t>practical radiological protection culture</a:t>
            </a:r>
          </a:p>
          <a:p>
            <a:pPr marL="468313" lvl="1" indent="-342900">
              <a:spcAft>
                <a:spcPts val="600"/>
              </a:spcAft>
              <a:buSzPct val="95000"/>
              <a:buFont typeface="Arial"/>
              <a:buChar char="•"/>
              <a:defRPr/>
            </a:pPr>
            <a:r>
              <a:rPr lang="en-GB" sz="2000" dirty="0" smtClean="0">
                <a:solidFill>
                  <a:srgbClr val="000000"/>
                </a:solidFill>
                <a:latin typeface="Arial" charset="0"/>
                <a:cs typeface="Arial" charset="0"/>
              </a:rPr>
              <a:t>It also showed </a:t>
            </a:r>
            <a:r>
              <a:rPr lang="en-GB" sz="2000" dirty="0">
                <a:solidFill>
                  <a:srgbClr val="000000"/>
                </a:solidFill>
                <a:latin typeface="Arial" charset="0"/>
                <a:cs typeface="Arial" charset="0"/>
              </a:rPr>
              <a:t>that once people have accessed to the </a:t>
            </a:r>
            <a:r>
              <a:rPr lang="en-GB" sz="2000" b="1" dirty="0">
                <a:solidFill>
                  <a:srgbClr val="083763"/>
                </a:solidFill>
                <a:latin typeface="Arial" charset="0"/>
                <a:cs typeface="Arial" charset="0"/>
              </a:rPr>
              <a:t>practical radiological protection culture </a:t>
            </a:r>
            <a:r>
              <a:rPr lang="en-GB" sz="2000" dirty="0">
                <a:solidFill>
                  <a:srgbClr val="000000"/>
                </a:solidFill>
                <a:latin typeface="Arial" charset="0"/>
                <a:cs typeface="Arial" charset="0"/>
              </a:rPr>
              <a:t>they use dose criteria as benchmarks to make their own decisions (</a:t>
            </a:r>
            <a:r>
              <a:rPr lang="en-GB" sz="2000" b="1" dirty="0">
                <a:solidFill>
                  <a:srgbClr val="083763"/>
                </a:solidFill>
                <a:latin typeface="Arial" charset="0"/>
                <a:cs typeface="Arial" charset="0"/>
              </a:rPr>
              <a:t>self-help protection actions</a:t>
            </a:r>
            <a:r>
              <a:rPr lang="en-GB" sz="2000" dirty="0">
                <a:solidFill>
                  <a:srgbClr val="000000"/>
                </a:solidFill>
                <a:latin typeface="Arial" charset="0"/>
                <a:cs typeface="Arial" charset="0"/>
              </a:rPr>
              <a:t>)</a:t>
            </a:r>
          </a:p>
          <a:p>
            <a:pPr marL="468313" lvl="1" indent="-342900">
              <a:spcAft>
                <a:spcPts val="600"/>
              </a:spcAft>
              <a:buSzPct val="95000"/>
              <a:buFont typeface="Arial"/>
              <a:buChar char="•"/>
              <a:defRPr/>
            </a:pPr>
            <a:endParaRPr lang="en-GB" sz="2000" b="1" dirty="0" smtClean="0">
              <a:solidFill>
                <a:srgbClr val="800000"/>
              </a:solidFill>
              <a:latin typeface="Arial" charset="0"/>
              <a:cs typeface="Arial" charset="0"/>
            </a:endParaRPr>
          </a:p>
          <a:p>
            <a:pPr marL="468313" lvl="1" indent="-342900">
              <a:spcAft>
                <a:spcPts val="600"/>
              </a:spcAft>
              <a:buSzPct val="95000"/>
              <a:buFont typeface="Arial"/>
              <a:buChar char="•"/>
              <a:defRPr/>
            </a:pPr>
            <a:endParaRPr lang="en-GB" sz="2000" b="1" dirty="0" smtClean="0">
              <a:solidFill>
                <a:srgbClr val="800000"/>
              </a:solidFill>
              <a:latin typeface="Arial" charset="0"/>
              <a:cs typeface="Arial" charset="0"/>
            </a:endParaRPr>
          </a:p>
          <a:p>
            <a:pPr marL="468313" lvl="1" indent="-342900">
              <a:spcAft>
                <a:spcPts val="600"/>
              </a:spcAft>
              <a:buSzPct val="95000"/>
              <a:buFont typeface="Arial"/>
              <a:buChar char="•"/>
              <a:defRPr/>
            </a:pPr>
            <a:endParaRPr lang="en-GB" sz="2000" b="1" dirty="0">
              <a:solidFill>
                <a:srgbClr val="800000"/>
              </a:solidFill>
              <a:latin typeface="Arial" charset="0"/>
              <a:cs typeface="Arial" charset="0"/>
            </a:endParaRPr>
          </a:p>
          <a:p>
            <a:pPr marL="468313" lvl="1" indent="-342900">
              <a:spcAft>
                <a:spcPts val="600"/>
              </a:spcAft>
              <a:buSzPct val="95000"/>
              <a:buFont typeface="Arial"/>
              <a:buChar char="•"/>
              <a:defRPr/>
            </a:pPr>
            <a:endParaRPr lang="en-GB" sz="2400" dirty="0">
              <a:solidFill>
                <a:srgbClr val="000000"/>
              </a:solidFill>
              <a:latin typeface="Arial" charset="0"/>
              <a:cs typeface="Arial"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31</a:t>
            </a:fld>
            <a:endParaRPr lang="fr-FR" sz="1200" dirty="0"/>
          </a:p>
        </p:txBody>
      </p:sp>
    </p:spTree>
    <p:extLst>
      <p:ext uri="{BB962C8B-B14F-4D97-AF65-F5344CB8AC3E}">
        <p14:creationId xmlns:p14="http://schemas.microsoft.com/office/powerpoint/2010/main" val="16198436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oAutofit/>
          </a:bodyPr>
          <a:lstStyle/>
          <a:p>
            <a:pPr marL="342900" lvl="1" indent="-342900">
              <a:defRPr/>
            </a:pPr>
            <a:r>
              <a:rPr lang="en-GB" sz="2400" b="1" kern="1200" dirty="0" smtClean="0">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rPr>
              <a:t>Lessons from the Fukushima Dialogue (3)</a:t>
            </a:r>
            <a:endParaRPr lang="en-GB" sz="2400" b="1" kern="1200" dirty="0">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endParaRPr>
          </a:p>
        </p:txBody>
      </p:sp>
      <p:sp>
        <p:nvSpPr>
          <p:cNvPr id="3" name="Content Placeholder 2"/>
          <p:cNvSpPr>
            <a:spLocks noGrp="1"/>
          </p:cNvSpPr>
          <p:nvPr>
            <p:ph idx="1"/>
          </p:nvPr>
        </p:nvSpPr>
        <p:spPr>
          <a:xfrm>
            <a:off x="609600" y="1143000"/>
            <a:ext cx="7696200" cy="4267200"/>
          </a:xfrm>
        </p:spPr>
        <p:txBody>
          <a:bodyPr>
            <a:noAutofit/>
          </a:bodyPr>
          <a:lstStyle/>
          <a:p>
            <a:pPr marL="468313" lvl="1" indent="-342900">
              <a:spcAft>
                <a:spcPts val="600"/>
              </a:spcAft>
              <a:buSzPct val="95000"/>
              <a:buFont typeface="Arial"/>
              <a:buChar char="•"/>
              <a:defRPr/>
            </a:pPr>
            <a:r>
              <a:rPr lang="en-GB" sz="2000" dirty="0" smtClean="0">
                <a:solidFill>
                  <a:srgbClr val="000000"/>
                </a:solidFill>
                <a:latin typeface="Arial" charset="0"/>
                <a:cs typeface="Arial" charset="0"/>
              </a:rPr>
              <a:t>Like in Belarus the Dialogue revealed the difficulty in the recovery phase to </a:t>
            </a:r>
            <a:r>
              <a:rPr lang="en-GB" sz="2000" dirty="0">
                <a:solidFill>
                  <a:srgbClr val="000000"/>
                </a:solidFill>
                <a:latin typeface="Arial" charset="0"/>
                <a:cs typeface="Arial" charset="0"/>
              </a:rPr>
              <a:t>establish mechanisms to favour </a:t>
            </a:r>
            <a:r>
              <a:rPr lang="en-GB" sz="2000" b="1" dirty="0">
                <a:solidFill>
                  <a:srgbClr val="083763"/>
                </a:solidFill>
                <a:latin typeface="Arial" charset="0"/>
                <a:cs typeface="Arial" charset="0"/>
              </a:rPr>
              <a:t>cooperation</a:t>
            </a:r>
            <a:r>
              <a:rPr lang="en-GB" sz="2000" dirty="0">
                <a:solidFill>
                  <a:srgbClr val="000000"/>
                </a:solidFill>
                <a:latin typeface="Arial" charset="0"/>
                <a:cs typeface="Arial" charset="0"/>
              </a:rPr>
              <a:t> between all </a:t>
            </a:r>
            <a:r>
              <a:rPr lang="en-GB" sz="2000" dirty="0" smtClean="0">
                <a:solidFill>
                  <a:srgbClr val="000000"/>
                </a:solidFill>
                <a:latin typeface="Arial" charset="0"/>
                <a:cs typeface="Arial" charset="0"/>
              </a:rPr>
              <a:t>concerned stakeholders: authorities, experts, professionals and the population at the local, regional and national levels </a:t>
            </a:r>
          </a:p>
          <a:p>
            <a:pPr marL="468313" lvl="1" indent="-342900">
              <a:spcAft>
                <a:spcPts val="600"/>
              </a:spcAft>
              <a:buSzPct val="95000"/>
              <a:buFont typeface="Arial"/>
              <a:buChar char="•"/>
              <a:defRPr/>
            </a:pPr>
            <a:r>
              <a:rPr lang="en-GB" sz="2000" dirty="0" smtClean="0">
                <a:latin typeface="Arial" charset="0"/>
                <a:cs typeface="Arial" charset="0"/>
              </a:rPr>
              <a:t>It also confirmed that the</a:t>
            </a:r>
            <a:r>
              <a:rPr lang="en-GB" sz="2000" b="1" dirty="0" smtClean="0">
                <a:solidFill>
                  <a:srgbClr val="800000"/>
                </a:solidFill>
                <a:latin typeface="Arial" charset="0"/>
                <a:cs typeface="Arial" charset="0"/>
              </a:rPr>
              <a:t> </a:t>
            </a:r>
            <a:r>
              <a:rPr lang="en-GB" sz="2000" b="1" dirty="0" smtClean="0">
                <a:solidFill>
                  <a:srgbClr val="083763"/>
                </a:solidFill>
                <a:latin typeface="Arial" charset="0"/>
                <a:cs typeface="Arial" charset="0"/>
              </a:rPr>
              <a:t>protection </a:t>
            </a:r>
            <a:r>
              <a:rPr lang="en-GB" sz="2000" b="1" dirty="0">
                <a:solidFill>
                  <a:srgbClr val="083763"/>
                </a:solidFill>
                <a:latin typeface="Arial" charset="0"/>
                <a:cs typeface="Arial" charset="0"/>
              </a:rPr>
              <a:t>of </a:t>
            </a:r>
            <a:r>
              <a:rPr lang="en-GB" sz="2000" b="1" dirty="0" smtClean="0">
                <a:solidFill>
                  <a:srgbClr val="083763"/>
                </a:solidFill>
                <a:latin typeface="Arial" charset="0"/>
                <a:cs typeface="Arial" charset="0"/>
              </a:rPr>
              <a:t>children, </a:t>
            </a:r>
            <a:r>
              <a:rPr lang="en-GB" sz="2000" dirty="0" smtClean="0">
                <a:solidFill>
                  <a:srgbClr val="000000"/>
                </a:solidFill>
                <a:latin typeface="Arial" charset="0"/>
                <a:cs typeface="Arial" charset="0"/>
              </a:rPr>
              <a:t>which is </a:t>
            </a:r>
            <a:r>
              <a:rPr lang="en-GB" sz="2000" dirty="0">
                <a:solidFill>
                  <a:srgbClr val="000000"/>
                </a:solidFill>
                <a:latin typeface="Arial" charset="0"/>
                <a:cs typeface="Arial" charset="0"/>
              </a:rPr>
              <a:t>a </a:t>
            </a:r>
            <a:r>
              <a:rPr lang="en-GB" sz="2000" dirty="0" smtClean="0">
                <a:solidFill>
                  <a:srgbClr val="000000"/>
                </a:solidFill>
                <a:latin typeface="Arial" charset="0"/>
                <a:cs typeface="Arial" charset="0"/>
              </a:rPr>
              <a:t>shared concern of families in Belarus as in Japan is </a:t>
            </a:r>
            <a:r>
              <a:rPr lang="en-GB" sz="2000" dirty="0">
                <a:solidFill>
                  <a:srgbClr val="000000"/>
                </a:solidFill>
                <a:latin typeface="Arial" charset="0"/>
                <a:cs typeface="Arial" charset="0"/>
              </a:rPr>
              <a:t>not without drawbacks: restrictions on outside activities, </a:t>
            </a:r>
            <a:r>
              <a:rPr lang="en-GB" sz="2000" dirty="0" smtClean="0">
                <a:solidFill>
                  <a:srgbClr val="000000"/>
                </a:solidFill>
                <a:latin typeface="Arial" charset="0"/>
                <a:cs typeface="Arial" charset="0"/>
              </a:rPr>
              <a:t>body gain weight, disruption of schooling</a:t>
            </a:r>
            <a:r>
              <a:rPr lang="is-IS" sz="2000" dirty="0" smtClean="0">
                <a:solidFill>
                  <a:srgbClr val="000000"/>
                </a:solidFill>
                <a:latin typeface="Arial" charset="0"/>
                <a:cs typeface="Arial" charset="0"/>
              </a:rPr>
              <a:t>…</a:t>
            </a:r>
            <a:endParaRPr lang="en-GB" sz="2000" dirty="0">
              <a:solidFill>
                <a:srgbClr val="000000"/>
              </a:solidFill>
              <a:latin typeface="Arial" charset="0"/>
              <a:cs typeface="Arial" charset="0"/>
            </a:endParaRPr>
          </a:p>
          <a:p>
            <a:pPr marL="468313" lvl="1" indent="-342900">
              <a:spcAft>
                <a:spcPts val="600"/>
              </a:spcAft>
              <a:buSzPct val="95000"/>
              <a:buFont typeface="Arial"/>
              <a:buChar char="•"/>
              <a:defRPr/>
            </a:pPr>
            <a:r>
              <a:rPr lang="en-GB" sz="2000" dirty="0" smtClean="0">
                <a:solidFill>
                  <a:srgbClr val="000000"/>
                </a:solidFill>
                <a:latin typeface="Arial" charset="0"/>
                <a:cs typeface="Arial" charset="0"/>
              </a:rPr>
              <a:t>Finally </a:t>
            </a:r>
            <a:r>
              <a:rPr lang="en-GB" sz="2000" dirty="0">
                <a:solidFill>
                  <a:srgbClr val="000000"/>
                </a:solidFill>
                <a:latin typeface="Arial" charset="0"/>
                <a:cs typeface="Arial" charset="0"/>
              </a:rPr>
              <a:t>the Dialogue </a:t>
            </a:r>
            <a:r>
              <a:rPr lang="en-GB" sz="2000" dirty="0" smtClean="0">
                <a:solidFill>
                  <a:srgbClr val="000000"/>
                </a:solidFill>
                <a:latin typeface="Arial" charset="0"/>
                <a:cs typeface="Arial" charset="0"/>
              </a:rPr>
              <a:t>highlighted </a:t>
            </a:r>
            <a:r>
              <a:rPr lang="en-GB" sz="2000" dirty="0">
                <a:solidFill>
                  <a:srgbClr val="000000"/>
                </a:solidFill>
                <a:latin typeface="Arial" charset="0"/>
                <a:cs typeface="Arial" charset="0"/>
              </a:rPr>
              <a:t>the key role of the </a:t>
            </a:r>
            <a:r>
              <a:rPr lang="en-GB" sz="2000" b="1" dirty="0">
                <a:solidFill>
                  <a:srgbClr val="083763"/>
                </a:solidFill>
                <a:latin typeface="Arial" charset="0"/>
                <a:cs typeface="Arial" charset="0"/>
              </a:rPr>
              <a:t>transmission of past experience</a:t>
            </a:r>
            <a:r>
              <a:rPr lang="en-GB" sz="2000" dirty="0">
                <a:solidFill>
                  <a:srgbClr val="000000"/>
                </a:solidFill>
                <a:latin typeface="Arial" charset="0"/>
                <a:cs typeface="Arial" charset="0"/>
              </a:rPr>
              <a:t> (Chernobyl) and the </a:t>
            </a:r>
            <a:r>
              <a:rPr lang="en-GB" sz="2000" b="1" dirty="0">
                <a:solidFill>
                  <a:srgbClr val="083763"/>
                </a:solidFill>
                <a:latin typeface="Arial" charset="0"/>
                <a:cs typeface="Arial" charset="0"/>
              </a:rPr>
              <a:t>solidarity</a:t>
            </a:r>
            <a:r>
              <a:rPr lang="en-GB" sz="2000" b="1" dirty="0">
                <a:solidFill>
                  <a:srgbClr val="800000"/>
                </a:solidFill>
                <a:latin typeface="Arial" charset="0"/>
                <a:cs typeface="Arial" charset="0"/>
              </a:rPr>
              <a:t> </a:t>
            </a:r>
            <a:r>
              <a:rPr lang="en-GB" sz="2000" dirty="0">
                <a:latin typeface="Arial" charset="0"/>
                <a:cs typeface="Arial" charset="0"/>
              </a:rPr>
              <a:t>of outsiders </a:t>
            </a:r>
          </a:p>
          <a:p>
            <a:pPr marL="125413" lvl="1" indent="0">
              <a:spcAft>
                <a:spcPts val="600"/>
              </a:spcAft>
              <a:buSzPct val="95000"/>
              <a:buNone/>
              <a:defRPr/>
            </a:pPr>
            <a:endParaRPr lang="en-GB" sz="2000" dirty="0" smtClean="0">
              <a:solidFill>
                <a:srgbClr val="000000"/>
              </a:solidFill>
              <a:latin typeface="Arial" charset="0"/>
              <a:cs typeface="Arial"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32</a:t>
            </a:fld>
            <a:endParaRPr lang="fr-FR" sz="1200" dirty="0"/>
          </a:p>
        </p:txBody>
      </p:sp>
    </p:spTree>
    <p:extLst>
      <p:ext uri="{BB962C8B-B14F-4D97-AF65-F5344CB8AC3E}">
        <p14:creationId xmlns:p14="http://schemas.microsoft.com/office/powerpoint/2010/main" val="89931937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oAutofit/>
          </a:bodyPr>
          <a:lstStyle/>
          <a:p>
            <a:pPr marL="342900" lvl="1" indent="-342900">
              <a:defRPr/>
            </a:pPr>
            <a:r>
              <a:rPr lang="en-GB" sz="2400" b="1" kern="1200" dirty="0" smtClean="0">
                <a:solidFill>
                  <a:schemeClr val="accent1">
                    <a:lumMod val="50000"/>
                  </a:schemeClr>
                </a:solidFill>
                <a:effectLst>
                  <a:outerShdw blurRad="38100" dist="25400" dir="5400000" algn="tl" rotWithShape="0">
                    <a:srgbClr val="000000">
                      <a:alpha val="43000"/>
                    </a:srgbClr>
                  </a:outerShdw>
                </a:effectLst>
                <a:latin typeface="Arial" pitchFamily="34" charset="0"/>
                <a:ea typeface="+mj-ea"/>
                <a:cs typeface="Arial" pitchFamily="34" charset="0"/>
              </a:rPr>
              <a:t>Some lessons I learned from Fukushima </a:t>
            </a:r>
            <a:endParaRPr lang="en-GB" sz="2400" b="1" kern="1200" dirty="0">
              <a:solidFill>
                <a:schemeClr val="accent1">
                  <a:lumMod val="50000"/>
                </a:schemeClr>
              </a:solidFill>
              <a:effectLst>
                <a:outerShdw blurRad="38100" dist="25400" dir="5400000" algn="tl" rotWithShape="0">
                  <a:srgbClr val="000000">
                    <a:alpha val="43000"/>
                  </a:srgbClr>
                </a:outerShdw>
              </a:effectLst>
              <a:latin typeface="Arial" pitchFamily="34" charset="0"/>
              <a:ea typeface="+mj-ea"/>
              <a:cs typeface="Arial" pitchFamily="34" charset="0"/>
            </a:endParaRPr>
          </a:p>
        </p:txBody>
      </p:sp>
      <p:sp>
        <p:nvSpPr>
          <p:cNvPr id="3" name="Content Placeholder 2"/>
          <p:cNvSpPr>
            <a:spLocks noGrp="1"/>
          </p:cNvSpPr>
          <p:nvPr>
            <p:ph idx="1"/>
          </p:nvPr>
        </p:nvSpPr>
        <p:spPr>
          <a:xfrm>
            <a:off x="762000" y="1295400"/>
            <a:ext cx="7620000" cy="4953000"/>
          </a:xfrm>
        </p:spPr>
        <p:txBody>
          <a:bodyPr>
            <a:noAutofit/>
          </a:bodyPr>
          <a:lstStyle/>
          <a:p>
            <a:pPr marL="468313" lvl="1" indent="-342900">
              <a:spcAft>
                <a:spcPts val="600"/>
              </a:spcAft>
              <a:buSzPct val="95000"/>
              <a:buFont typeface="Arial"/>
              <a:buChar char="•"/>
              <a:defRPr/>
            </a:pPr>
            <a:r>
              <a:rPr lang="en-GB" sz="2000" dirty="0" smtClean="0">
                <a:solidFill>
                  <a:srgbClr val="000000"/>
                </a:solidFill>
                <a:latin typeface="Arial" charset="0"/>
                <a:cs typeface="Arial" charset="0"/>
              </a:rPr>
              <a:t>The </a:t>
            </a:r>
            <a:r>
              <a:rPr lang="en-GB" sz="2000" b="1" dirty="0" smtClean="0">
                <a:solidFill>
                  <a:srgbClr val="083763"/>
                </a:solidFill>
                <a:latin typeface="Arial" charset="0"/>
                <a:cs typeface="Arial" charset="0"/>
              </a:rPr>
              <a:t>human dimension </a:t>
            </a:r>
            <a:r>
              <a:rPr lang="en-GB" sz="2000" dirty="0" smtClean="0">
                <a:solidFill>
                  <a:srgbClr val="000000"/>
                </a:solidFill>
                <a:latin typeface="Arial" charset="0"/>
                <a:cs typeface="Arial" charset="0"/>
              </a:rPr>
              <a:t>in Fukushima is very similar to Belarus despite the difference in the cultural </a:t>
            </a:r>
            <a:r>
              <a:rPr lang="en-GB" sz="2000" dirty="0">
                <a:solidFill>
                  <a:srgbClr val="000000"/>
                </a:solidFill>
                <a:latin typeface="Arial" charset="0"/>
                <a:cs typeface="Arial" charset="0"/>
              </a:rPr>
              <a:t>and economic development </a:t>
            </a:r>
            <a:r>
              <a:rPr lang="en-GB" sz="2000" dirty="0" smtClean="0">
                <a:solidFill>
                  <a:srgbClr val="000000"/>
                </a:solidFill>
                <a:latin typeface="Arial" charset="0"/>
                <a:cs typeface="Arial" charset="0"/>
              </a:rPr>
              <a:t>background</a:t>
            </a:r>
            <a:endParaRPr lang="en-GB" sz="2000" dirty="0">
              <a:solidFill>
                <a:srgbClr val="000000"/>
              </a:solidFill>
              <a:latin typeface="Arial" charset="0"/>
              <a:cs typeface="Arial" charset="0"/>
            </a:endParaRPr>
          </a:p>
          <a:p>
            <a:pPr marL="468313" lvl="1" indent="-342900">
              <a:spcAft>
                <a:spcPts val="600"/>
              </a:spcAft>
              <a:buSzPct val="95000"/>
              <a:buFont typeface="Arial"/>
              <a:buChar char="•"/>
              <a:defRPr/>
            </a:pPr>
            <a:r>
              <a:rPr lang="en-GB" sz="2000" dirty="0" smtClean="0">
                <a:solidFill>
                  <a:srgbClr val="000000"/>
                </a:solidFill>
                <a:latin typeface="Arial" charset="0"/>
                <a:cs typeface="Arial" charset="0"/>
              </a:rPr>
              <a:t>Local individuals and communities are able to </a:t>
            </a:r>
            <a:r>
              <a:rPr lang="en-GB" sz="2000" dirty="0">
                <a:solidFill>
                  <a:srgbClr val="000000"/>
                </a:solidFill>
                <a:latin typeface="Arial" charset="0"/>
                <a:cs typeface="Arial" charset="0"/>
              </a:rPr>
              <a:t>engage themselves </a:t>
            </a:r>
            <a:r>
              <a:rPr lang="en-GB" sz="2000" dirty="0" smtClean="0">
                <a:solidFill>
                  <a:srgbClr val="000000"/>
                </a:solidFill>
                <a:latin typeface="Arial" charset="0"/>
                <a:cs typeface="Arial" charset="0"/>
              </a:rPr>
              <a:t>by </a:t>
            </a:r>
            <a:r>
              <a:rPr lang="en-GB" sz="2000" dirty="0">
                <a:solidFill>
                  <a:srgbClr val="000000"/>
                </a:solidFill>
                <a:latin typeface="Arial" charset="0"/>
                <a:cs typeface="Arial" charset="0"/>
              </a:rPr>
              <a:t>calling on </a:t>
            </a:r>
            <a:r>
              <a:rPr lang="en-GB" sz="2000" dirty="0" smtClean="0">
                <a:solidFill>
                  <a:srgbClr val="000000"/>
                </a:solidFill>
                <a:latin typeface="Arial" charset="0"/>
                <a:cs typeface="Arial" charset="0"/>
              </a:rPr>
              <a:t>volunteer experts</a:t>
            </a:r>
            <a:endParaRPr lang="en-GB" sz="2000" dirty="0">
              <a:solidFill>
                <a:srgbClr val="000000"/>
              </a:solidFill>
              <a:latin typeface="Arial" charset="0"/>
              <a:cs typeface="Arial" charset="0"/>
            </a:endParaRPr>
          </a:p>
          <a:p>
            <a:pPr marL="468313" lvl="1" indent="-342900">
              <a:spcAft>
                <a:spcPts val="600"/>
              </a:spcAft>
              <a:buSzPct val="95000"/>
              <a:buFont typeface="Arial"/>
              <a:buChar char="•"/>
              <a:defRPr/>
            </a:pPr>
            <a:r>
              <a:rPr lang="en-GB" sz="2000" dirty="0" smtClean="0">
                <a:solidFill>
                  <a:srgbClr val="000000"/>
                </a:solidFill>
                <a:latin typeface="Arial" charset="0"/>
                <a:cs typeface="Arial" charset="0"/>
              </a:rPr>
              <a:t>The </a:t>
            </a:r>
            <a:r>
              <a:rPr lang="en-GB" sz="2000" b="1" dirty="0">
                <a:solidFill>
                  <a:srgbClr val="083763"/>
                </a:solidFill>
                <a:latin typeface="Arial" charset="0"/>
                <a:cs typeface="Arial" charset="0"/>
              </a:rPr>
              <a:t>diffusion of good </a:t>
            </a:r>
            <a:r>
              <a:rPr lang="en-GB" sz="2000" b="1" dirty="0" smtClean="0">
                <a:solidFill>
                  <a:srgbClr val="083763"/>
                </a:solidFill>
                <a:latin typeface="Arial" charset="0"/>
                <a:cs typeface="Arial" charset="0"/>
              </a:rPr>
              <a:t>practice</a:t>
            </a:r>
            <a:r>
              <a:rPr lang="en-GB" sz="2000" dirty="0" smtClean="0">
                <a:solidFill>
                  <a:srgbClr val="000000"/>
                </a:solidFill>
                <a:latin typeface="Arial" charset="0"/>
                <a:cs typeface="Arial" charset="0"/>
              </a:rPr>
              <a:t> between communities in post-accident contexts is a difficult and challenging issue </a:t>
            </a:r>
            <a:endParaRPr lang="en-GB" sz="2000" dirty="0">
              <a:solidFill>
                <a:srgbClr val="000000"/>
              </a:solidFill>
              <a:latin typeface="Arial" charset="0"/>
              <a:cs typeface="Arial" charset="0"/>
            </a:endParaRPr>
          </a:p>
          <a:p>
            <a:pPr marL="468313" lvl="1" indent="-342900">
              <a:spcAft>
                <a:spcPts val="600"/>
              </a:spcAft>
              <a:buSzPct val="95000"/>
              <a:buFont typeface="Arial"/>
              <a:buChar char="•"/>
              <a:defRPr/>
            </a:pPr>
            <a:r>
              <a:rPr lang="en-GB" sz="2000" dirty="0" smtClean="0">
                <a:solidFill>
                  <a:srgbClr val="000000"/>
                </a:solidFill>
                <a:latin typeface="Arial" charset="0"/>
                <a:cs typeface="Arial" charset="0"/>
              </a:rPr>
              <a:t>There is a need to emphasize the </a:t>
            </a:r>
            <a:r>
              <a:rPr lang="en-GB" sz="2000" b="1" dirty="0" smtClean="0">
                <a:solidFill>
                  <a:srgbClr val="083763"/>
                </a:solidFill>
                <a:latin typeface="Arial" charset="0"/>
                <a:cs typeface="Arial" charset="0"/>
              </a:rPr>
              <a:t>ethical basis of the involvement and empowerment</a:t>
            </a:r>
            <a:r>
              <a:rPr lang="en-GB" sz="2000" dirty="0" smtClean="0">
                <a:solidFill>
                  <a:srgbClr val="000000"/>
                </a:solidFill>
                <a:latin typeface="Arial" charset="0"/>
                <a:cs typeface="Arial" charset="0"/>
              </a:rPr>
              <a:t> of the affected people in the rehabilitation process</a:t>
            </a:r>
          </a:p>
          <a:p>
            <a:pPr marL="125413" lvl="1" indent="0">
              <a:spcAft>
                <a:spcPts val="600"/>
              </a:spcAft>
              <a:buSzPct val="95000"/>
              <a:buNone/>
              <a:defRPr/>
            </a:pPr>
            <a:r>
              <a:rPr lang="en-GB" sz="2000" dirty="0" smtClean="0">
                <a:solidFill>
                  <a:srgbClr val="000000"/>
                </a:solidFill>
                <a:latin typeface="Arial" charset="0"/>
                <a:cs typeface="Arial" charset="0"/>
              </a:rPr>
              <a:t> </a:t>
            </a:r>
            <a:endParaRPr lang="en-GB" sz="2000" dirty="0">
              <a:solidFill>
                <a:srgbClr val="000000"/>
              </a:solidFill>
              <a:latin typeface="Arial" charset="0"/>
              <a:cs typeface="Arial" charset="0"/>
            </a:endParaRPr>
          </a:p>
          <a:p>
            <a:pPr marL="468313" lvl="1" indent="-342900">
              <a:spcAft>
                <a:spcPts val="600"/>
              </a:spcAft>
              <a:buSzPct val="95000"/>
              <a:buFont typeface="Arial"/>
              <a:buChar char="•"/>
              <a:defRPr/>
            </a:pPr>
            <a:endParaRPr lang="en-GB" sz="2000" dirty="0" smtClean="0">
              <a:latin typeface="Arial" charset="0"/>
              <a:cs typeface="Arial"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33</a:t>
            </a:fld>
            <a:endParaRPr lang="fr-FR" sz="1200" dirty="0"/>
          </a:p>
        </p:txBody>
      </p:sp>
    </p:spTree>
    <p:extLst>
      <p:ext uri="{BB962C8B-B14F-4D97-AF65-F5344CB8AC3E}">
        <p14:creationId xmlns:p14="http://schemas.microsoft.com/office/powerpoint/2010/main" val="33532303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noChangeArrowheads="1"/>
          </p:cNvSpPr>
          <p:nvPr>
            <p:ph type="body" sz="half" idx="1"/>
          </p:nvPr>
        </p:nvSpPr>
        <p:spPr>
          <a:xfrm>
            <a:off x="38100" y="762000"/>
            <a:ext cx="8991600" cy="5791200"/>
          </a:xfrm>
        </p:spPr>
        <p:txBody>
          <a:bodyPr/>
          <a:lstStyle/>
          <a:p>
            <a:pPr marL="468313" lvl="1" indent="-342900">
              <a:lnSpc>
                <a:spcPct val="120000"/>
              </a:lnSpc>
              <a:spcAft>
                <a:spcPts val="600"/>
              </a:spcAft>
              <a:buSzPct val="95000"/>
              <a:buFont typeface="Arial"/>
              <a:buChar char="•"/>
              <a:defRPr/>
            </a:pPr>
            <a:r>
              <a:rPr lang="en-GB" sz="2000" dirty="0">
                <a:solidFill>
                  <a:srgbClr val="000000"/>
                </a:solidFill>
                <a:latin typeface="Arial" charset="0"/>
                <a:cs typeface="Arial" charset="0"/>
              </a:rPr>
              <a:t>Dialogue is a dynamic, multidimensional and context dependent process, aiming to </a:t>
            </a:r>
            <a:r>
              <a:rPr lang="en-GB" sz="2000" dirty="0" smtClean="0">
                <a:solidFill>
                  <a:srgbClr val="000000"/>
                </a:solidFill>
                <a:latin typeface="Arial" charset="0"/>
                <a:cs typeface="Arial" charset="0"/>
              </a:rPr>
              <a:t>make </a:t>
            </a:r>
            <a:r>
              <a:rPr lang="en-GB" sz="2000" dirty="0">
                <a:solidFill>
                  <a:srgbClr val="000000"/>
                </a:solidFill>
                <a:latin typeface="Arial" charset="0"/>
                <a:cs typeface="Arial" charset="0"/>
              </a:rPr>
              <a:t>sense for those involved </a:t>
            </a:r>
          </a:p>
          <a:p>
            <a:pPr marL="468313" lvl="1" indent="-342900">
              <a:lnSpc>
                <a:spcPct val="120000"/>
              </a:lnSpc>
              <a:spcAft>
                <a:spcPts val="600"/>
              </a:spcAft>
              <a:buSzPct val="95000"/>
              <a:buFont typeface="Arial"/>
              <a:buChar char="•"/>
              <a:defRPr/>
            </a:pPr>
            <a:r>
              <a:rPr lang="en-GB" sz="2000" dirty="0">
                <a:solidFill>
                  <a:srgbClr val="000000"/>
                </a:solidFill>
                <a:latin typeface="Arial" charset="0"/>
                <a:cs typeface="Arial" charset="0"/>
              </a:rPr>
              <a:t>Because the accident affects people </a:t>
            </a:r>
            <a:r>
              <a:rPr lang="en-GB" sz="2000" dirty="0" smtClean="0">
                <a:solidFill>
                  <a:srgbClr val="000000"/>
                </a:solidFill>
                <a:latin typeface="Arial" charset="0"/>
                <a:cs typeface="Arial" charset="0"/>
              </a:rPr>
              <a:t>deeply </a:t>
            </a:r>
            <a:r>
              <a:rPr lang="en-GB" sz="2000" dirty="0">
                <a:solidFill>
                  <a:srgbClr val="000000"/>
                </a:solidFill>
                <a:latin typeface="Arial" charset="0"/>
                <a:cs typeface="Arial" charset="0"/>
              </a:rPr>
              <a:t>within themselves and call into question their beliefs and values, it is </a:t>
            </a:r>
            <a:r>
              <a:rPr lang="en-GB" sz="2000" dirty="0" smtClean="0">
                <a:solidFill>
                  <a:srgbClr val="000000"/>
                </a:solidFill>
                <a:latin typeface="Arial" charset="0"/>
                <a:cs typeface="Arial" charset="0"/>
              </a:rPr>
              <a:t>a form </a:t>
            </a:r>
            <a:r>
              <a:rPr lang="en-GB" sz="2000" dirty="0">
                <a:solidFill>
                  <a:srgbClr val="000000"/>
                </a:solidFill>
                <a:latin typeface="Arial" charset="0"/>
                <a:cs typeface="Arial" charset="0"/>
              </a:rPr>
              <a:t>of communication adapted to </a:t>
            </a:r>
            <a:r>
              <a:rPr lang="en-GB" sz="2000" dirty="0" smtClean="0">
                <a:solidFill>
                  <a:srgbClr val="000000"/>
                </a:solidFill>
                <a:latin typeface="Arial" charset="0"/>
                <a:cs typeface="Arial" charset="0"/>
              </a:rPr>
              <a:t>post</a:t>
            </a:r>
            <a:r>
              <a:rPr lang="en-GB" sz="2000" dirty="0">
                <a:solidFill>
                  <a:srgbClr val="000000"/>
                </a:solidFill>
                <a:latin typeface="Arial" charset="0"/>
                <a:cs typeface="Arial" charset="0"/>
              </a:rPr>
              <a:t>-accident situations </a:t>
            </a:r>
          </a:p>
          <a:p>
            <a:pPr marL="468313" lvl="1" indent="-342900">
              <a:lnSpc>
                <a:spcPct val="120000"/>
              </a:lnSpc>
              <a:spcAft>
                <a:spcPts val="600"/>
              </a:spcAft>
              <a:buSzPct val="95000"/>
              <a:buFont typeface="Arial"/>
              <a:buChar char="•"/>
              <a:defRPr/>
            </a:pPr>
            <a:r>
              <a:rPr lang="en-GB" sz="2000" dirty="0">
                <a:solidFill>
                  <a:srgbClr val="000000"/>
                </a:solidFill>
                <a:latin typeface="Arial" charset="0"/>
                <a:cs typeface="Arial" charset="0"/>
              </a:rPr>
              <a:t>Dialogue appeals to the meaning of the situation experienced by the participants. From this point of view it </a:t>
            </a:r>
            <a:r>
              <a:rPr lang="en-GB" sz="2000" dirty="0" smtClean="0">
                <a:solidFill>
                  <a:srgbClr val="000000"/>
                </a:solidFill>
                <a:latin typeface="Arial" charset="0"/>
                <a:cs typeface="Arial" charset="0"/>
              </a:rPr>
              <a:t>goes </a:t>
            </a:r>
            <a:r>
              <a:rPr lang="en-GB" sz="2000" dirty="0">
                <a:solidFill>
                  <a:srgbClr val="000000"/>
                </a:solidFill>
                <a:latin typeface="Arial" charset="0"/>
                <a:cs typeface="Arial" charset="0"/>
              </a:rPr>
              <a:t>beyond </a:t>
            </a:r>
            <a:r>
              <a:rPr lang="en-GB" sz="2000" dirty="0" smtClean="0">
                <a:solidFill>
                  <a:srgbClr val="000000"/>
                </a:solidFill>
                <a:latin typeface="Arial" charset="0"/>
                <a:cs typeface="Arial" charset="0"/>
              </a:rPr>
              <a:t>risk communication </a:t>
            </a:r>
            <a:r>
              <a:rPr lang="en-GB" sz="2000" dirty="0">
                <a:solidFill>
                  <a:srgbClr val="000000"/>
                </a:solidFill>
                <a:latin typeface="Arial" charset="0"/>
                <a:cs typeface="Arial" charset="0"/>
              </a:rPr>
              <a:t>even if </a:t>
            </a:r>
            <a:r>
              <a:rPr lang="en-GB" sz="2000" dirty="0" smtClean="0">
                <a:solidFill>
                  <a:srgbClr val="000000"/>
                </a:solidFill>
                <a:latin typeface="Arial" charset="0"/>
                <a:cs typeface="Arial" charset="0"/>
              </a:rPr>
              <a:t>this last one is </a:t>
            </a:r>
            <a:r>
              <a:rPr lang="en-GB" sz="2000" dirty="0">
                <a:solidFill>
                  <a:srgbClr val="000000"/>
                </a:solidFill>
                <a:latin typeface="Arial" charset="0"/>
                <a:cs typeface="Arial" charset="0"/>
              </a:rPr>
              <a:t>structured and adapted to the situation</a:t>
            </a:r>
          </a:p>
          <a:p>
            <a:pPr marL="468313" lvl="1" indent="-342900">
              <a:lnSpc>
                <a:spcPct val="120000"/>
              </a:lnSpc>
              <a:spcAft>
                <a:spcPts val="600"/>
              </a:spcAft>
              <a:buSzPct val="95000"/>
              <a:buFont typeface="Arial"/>
              <a:buChar char="•"/>
              <a:defRPr/>
            </a:pPr>
            <a:r>
              <a:rPr lang="en-GB" sz="2000" dirty="0">
                <a:solidFill>
                  <a:srgbClr val="000000"/>
                </a:solidFill>
                <a:latin typeface="Arial" charset="0"/>
                <a:cs typeface="Arial" charset="0"/>
              </a:rPr>
              <a:t>In </a:t>
            </a:r>
            <a:r>
              <a:rPr lang="en-GB" sz="2000" dirty="0" smtClean="0">
                <a:solidFill>
                  <a:srgbClr val="000000"/>
                </a:solidFill>
                <a:latin typeface="Arial" charset="0"/>
                <a:cs typeface="Arial" charset="0"/>
              </a:rPr>
              <a:t>dialogue</a:t>
            </a:r>
            <a:r>
              <a:rPr lang="en-GB" sz="2000" dirty="0">
                <a:solidFill>
                  <a:srgbClr val="000000"/>
                </a:solidFill>
                <a:latin typeface="Arial" charset="0"/>
                <a:cs typeface="Arial" charset="0"/>
              </a:rPr>
              <a:t>, the goal is not to be right or to impose a point of </a:t>
            </a:r>
            <a:r>
              <a:rPr lang="en-GB" sz="2000" dirty="0" smtClean="0">
                <a:solidFill>
                  <a:srgbClr val="000000"/>
                </a:solidFill>
                <a:latin typeface="Arial" charset="0"/>
                <a:cs typeface="Arial" charset="0"/>
              </a:rPr>
              <a:t>view. </a:t>
            </a:r>
            <a:r>
              <a:rPr lang="en-GB" sz="2000" dirty="0">
                <a:solidFill>
                  <a:srgbClr val="000000"/>
                </a:solidFill>
                <a:latin typeface="Arial" charset="0"/>
                <a:cs typeface="Arial" charset="0"/>
              </a:rPr>
              <a:t>It is to give participants the opportunity to be transformed into their being, in freedom.</a:t>
            </a:r>
          </a:p>
          <a:p>
            <a:pPr marL="468313" lvl="1" indent="-342900">
              <a:lnSpc>
                <a:spcPct val="120000"/>
              </a:lnSpc>
              <a:spcAft>
                <a:spcPts val="600"/>
              </a:spcAft>
              <a:buSzPct val="95000"/>
              <a:buFont typeface="Arial"/>
              <a:buChar char="•"/>
              <a:defRPr/>
            </a:pPr>
            <a:r>
              <a:rPr lang="en-GB" sz="2000" b="1" dirty="0">
                <a:solidFill>
                  <a:srgbClr val="083763"/>
                </a:solidFill>
                <a:latin typeface="Arial" charset="0"/>
                <a:cs typeface="Arial" charset="0"/>
              </a:rPr>
              <a:t>Active listening, sincere humility and mutual respect </a:t>
            </a:r>
            <a:r>
              <a:rPr lang="en-GB" sz="2000" dirty="0">
                <a:solidFill>
                  <a:srgbClr val="000000"/>
                </a:solidFill>
                <a:latin typeface="Arial" charset="0"/>
                <a:cs typeface="Arial" charset="0"/>
              </a:rPr>
              <a:t>are therefore necessary. This is something that the radiation protection professionals should integrate into </a:t>
            </a:r>
            <a:r>
              <a:rPr lang="en-GB" sz="2000" dirty="0" smtClean="0">
                <a:solidFill>
                  <a:srgbClr val="000000"/>
                </a:solidFill>
                <a:latin typeface="Arial" charset="0"/>
                <a:cs typeface="Arial" charset="0"/>
              </a:rPr>
              <a:t>the performance of their </a:t>
            </a:r>
            <a:r>
              <a:rPr lang="en-GB" sz="2000" dirty="0">
                <a:solidFill>
                  <a:srgbClr val="000000"/>
                </a:solidFill>
                <a:latin typeface="Arial" charset="0"/>
                <a:cs typeface="Arial" charset="0"/>
              </a:rPr>
              <a:t>expertise.</a:t>
            </a:r>
          </a:p>
          <a:p>
            <a:pPr eaLnBrk="1" hangingPunct="1">
              <a:lnSpc>
                <a:spcPct val="110000"/>
              </a:lnSpc>
              <a:spcAft>
                <a:spcPts val="1200"/>
              </a:spcAft>
            </a:pPr>
            <a:endParaRPr lang="fr-FR" sz="1600" dirty="0">
              <a:latin typeface="Arial" charset="0"/>
              <a:ea typeface="ＭＳ Ｐゴシック" charset="0"/>
              <a:cs typeface="Arial" charset="0"/>
            </a:endParaRPr>
          </a:p>
          <a:p>
            <a:pPr eaLnBrk="1" hangingPunct="1">
              <a:lnSpc>
                <a:spcPct val="110000"/>
              </a:lnSpc>
            </a:pPr>
            <a:endParaRPr lang="fr-FR" b="1" dirty="0">
              <a:latin typeface="Constantia" charset="0"/>
              <a:ea typeface="ＭＳ Ｐゴシック" charset="0"/>
              <a:cs typeface="ＭＳ Ｐゴシック" charset="0"/>
            </a:endParaRPr>
          </a:p>
          <a:p>
            <a:pPr eaLnBrk="1" hangingPunct="1">
              <a:lnSpc>
                <a:spcPct val="110000"/>
              </a:lnSpc>
            </a:pPr>
            <a:endParaRPr lang="fr-FR" b="1" dirty="0">
              <a:latin typeface="Constantia" charset="0"/>
              <a:ea typeface="ＭＳ Ｐゴシック" charset="0"/>
              <a:cs typeface="ＭＳ Ｐゴシック" charset="0"/>
            </a:endParaRPr>
          </a:p>
        </p:txBody>
      </p:sp>
      <p:sp>
        <p:nvSpPr>
          <p:cNvPr id="46083" name="Rectangle 5"/>
          <p:cNvSpPr>
            <a:spLocks noGrp="1" noChangeArrowheads="1"/>
          </p:cNvSpPr>
          <p:nvPr>
            <p:ph type="title"/>
          </p:nvPr>
        </p:nvSpPr>
        <p:spPr>
          <a:xfrm>
            <a:off x="0" y="0"/>
            <a:ext cx="9144000" cy="781050"/>
          </a:xfrm>
          <a:ln>
            <a:miter lim="800000"/>
            <a:headEnd/>
            <a:tailEnd/>
          </a:ln>
          <a:extLst/>
        </p:spPr>
        <p:txBody>
          <a:bodyPr>
            <a:normAutofit/>
            <a:scene3d>
              <a:camera prst="orthographicFront"/>
              <a:lightRig rig="threePt" dir="t"/>
            </a:scene3d>
            <a:sp3d extrusionH="57150">
              <a:bevelT w="38100" h="38100"/>
              <a:extrusionClr>
                <a:schemeClr val="tx1"/>
              </a:extrusionClr>
            </a:sp3d>
          </a:bodyPr>
          <a:lstStyle/>
          <a:p>
            <a:pPr eaLnBrk="1" hangingPunct="1">
              <a:defRPr/>
            </a:pPr>
            <a:r>
              <a:rPr lang="en-GB" sz="2400" b="1" dirty="0" smtClean="0">
                <a:solidFill>
                  <a:schemeClr val="accent1">
                    <a:lumMod val="50000"/>
                  </a:schemeClr>
                </a:solidFill>
                <a:ea typeface="ＭＳ Ｐゴシック" charset="-128"/>
                <a:cs typeface="ＭＳ Ｐゴシック" charset="-128"/>
              </a:rPr>
              <a:t>Concluding remarks about dialogue </a:t>
            </a:r>
          </a:p>
        </p:txBody>
      </p:sp>
      <p:sp>
        <p:nvSpPr>
          <p:cNvPr id="4"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34</a:t>
            </a:fld>
            <a:endParaRPr lang="fr-FR" sz="1200" dirty="0"/>
          </a:p>
        </p:txBody>
      </p:sp>
    </p:spTree>
    <p:extLst>
      <p:ext uri="{BB962C8B-B14F-4D97-AF65-F5344CB8AC3E}">
        <p14:creationId xmlns:p14="http://schemas.microsoft.com/office/powerpoint/2010/main" val="766338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914400" y="1600200"/>
            <a:ext cx="7056438" cy="4267200"/>
          </a:xfrm>
        </p:spPr>
        <p:txBody>
          <a:bodyPr/>
          <a:lstStyle/>
          <a:p>
            <a:pPr algn="just">
              <a:lnSpc>
                <a:spcPct val="120000"/>
              </a:lnSpc>
              <a:buFontTx/>
              <a:buNone/>
            </a:pPr>
            <a:r>
              <a:rPr lang="fr-FR" b="1" dirty="0">
                <a:latin typeface="Arial" charset="0"/>
                <a:ea typeface="ＭＳ Ｐゴシック" charset="0"/>
                <a:cs typeface="Arial" charset="0"/>
              </a:rPr>
              <a:t> </a:t>
            </a:r>
            <a:r>
              <a:rPr lang="en-GB" sz="2000" b="0" dirty="0" smtClean="0">
                <a:latin typeface="Arial" charset="0"/>
                <a:ea typeface="ＭＳ Ｐゴシック" charset="0"/>
                <a:cs typeface="Arial" charset="0"/>
              </a:rPr>
              <a:t>« Whatever men </a:t>
            </a:r>
            <a:r>
              <a:rPr lang="en-GB" sz="2000" b="0" dirty="0">
                <a:latin typeface="Arial" charset="0"/>
                <a:ea typeface="ＭＳ Ｐゴシック" charset="0"/>
                <a:cs typeface="Arial" charset="0"/>
              </a:rPr>
              <a:t>do or know or experience can make sense only to the extent that it can be spoken about. Men in the plural, that is, men in so far as they live and move and act in this world, can experience meaningfulness only </a:t>
            </a:r>
            <a:r>
              <a:rPr lang="en-GB" sz="2000" dirty="0">
                <a:solidFill>
                  <a:schemeClr val="accent1">
                    <a:lumMod val="50000"/>
                  </a:schemeClr>
                </a:solidFill>
                <a:latin typeface="Arial" charset="0"/>
                <a:ea typeface="ＭＳ Ｐゴシック" charset="0"/>
                <a:cs typeface="Arial" charset="0"/>
              </a:rPr>
              <a:t>because they can talk with and make sense to each other and themselves</a:t>
            </a:r>
            <a:r>
              <a:rPr lang="en-GB" sz="2000" b="0" dirty="0">
                <a:latin typeface="Arial" charset="0"/>
                <a:ea typeface="ＭＳ Ｐゴシック" charset="0"/>
                <a:cs typeface="Arial" charset="0"/>
              </a:rPr>
              <a:t> ».</a:t>
            </a:r>
          </a:p>
          <a:p>
            <a:pPr algn="r">
              <a:lnSpc>
                <a:spcPct val="80000"/>
              </a:lnSpc>
              <a:buNone/>
            </a:pPr>
            <a:r>
              <a:rPr lang="fr-FR" sz="2000" b="0" dirty="0" smtClean="0">
                <a:latin typeface="Arial" charset="0"/>
                <a:ea typeface="ＭＳ Ｐゴシック" charset="0"/>
                <a:cs typeface="Arial" charset="0"/>
              </a:rPr>
              <a:t>Hannah Arendt</a:t>
            </a:r>
          </a:p>
          <a:p>
            <a:pPr algn="r">
              <a:lnSpc>
                <a:spcPct val="80000"/>
              </a:lnSpc>
              <a:buNone/>
            </a:pPr>
            <a:r>
              <a:rPr lang="fr-FR" sz="2000" b="0" i="1" dirty="0" smtClean="0">
                <a:latin typeface="Arial" charset="0"/>
                <a:ea typeface="ＭＳ Ｐゴシック" charset="0"/>
                <a:cs typeface="Arial" charset="0"/>
              </a:rPr>
              <a:t>The </a:t>
            </a:r>
            <a:r>
              <a:rPr lang="fr-FR" sz="2000" b="0" i="1" dirty="0" err="1" smtClean="0">
                <a:latin typeface="Arial" charset="0"/>
                <a:ea typeface="ＭＳ Ｐゴシック" charset="0"/>
                <a:cs typeface="Arial" charset="0"/>
              </a:rPr>
              <a:t>Human</a:t>
            </a:r>
            <a:r>
              <a:rPr lang="fr-FR" sz="2000" b="0" i="1" dirty="0" smtClean="0">
                <a:latin typeface="Arial" charset="0"/>
                <a:ea typeface="ＭＳ Ｐゴシック" charset="0"/>
                <a:cs typeface="Arial" charset="0"/>
              </a:rPr>
              <a:t> Condition</a:t>
            </a:r>
            <a:endParaRPr lang="fr-FR" sz="2000" b="0" dirty="0" smtClean="0">
              <a:latin typeface="Arial" charset="0"/>
              <a:ea typeface="ＭＳ Ｐゴシック" charset="0"/>
              <a:cs typeface="Arial" charset="0"/>
            </a:endParaRPr>
          </a:p>
          <a:p>
            <a:pPr algn="r">
              <a:lnSpc>
                <a:spcPct val="80000"/>
              </a:lnSpc>
              <a:buFontTx/>
              <a:buNone/>
            </a:pPr>
            <a:endParaRPr lang="fr-FR" sz="2000" dirty="0" smtClean="0">
              <a:latin typeface="Arial" charset="0"/>
              <a:ea typeface="ＭＳ Ｐゴシック" charset="0"/>
              <a:cs typeface="Arial" charset="0"/>
            </a:endParaRPr>
          </a:p>
          <a:p>
            <a:pPr algn="just">
              <a:lnSpc>
                <a:spcPct val="120000"/>
              </a:lnSpc>
              <a:buFontTx/>
              <a:buNone/>
            </a:pPr>
            <a:r>
              <a:rPr lang="fr-FR" sz="2000" dirty="0" smtClean="0">
                <a:latin typeface="Arial" charset="0"/>
                <a:ea typeface="ＭＳ Ｐゴシック" charset="0"/>
                <a:cs typeface="Arial" charset="0"/>
              </a:rPr>
              <a:t>  </a:t>
            </a:r>
            <a:endParaRPr lang="fr-FR" sz="2000" dirty="0">
              <a:latin typeface="Arial" charset="0"/>
              <a:ea typeface="ＭＳ Ｐゴシック" charset="0"/>
              <a:cs typeface="Arial"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35</a:t>
            </a:fld>
            <a:endParaRPr lang="fr-FR" sz="1200" dirty="0"/>
          </a:p>
        </p:txBody>
      </p:sp>
    </p:spTree>
    <p:extLst>
      <p:ext uri="{BB962C8B-B14F-4D97-AF65-F5344CB8AC3E}">
        <p14:creationId xmlns:p14="http://schemas.microsoft.com/office/powerpoint/2010/main" val="1590825661"/>
      </p:ext>
    </p:extLst>
  </p:cSld>
  <p:clrMapOvr>
    <a:masterClrMapping/>
  </p:clrMapOvr>
  <p:transition xmlns:p14="http://schemas.microsoft.com/office/powerpoint/2010/mai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Placeholder 17"/>
          <p:cNvSpPr>
            <a:spLocks noGrp="1"/>
          </p:cNvSpPr>
          <p:nvPr>
            <p:ph type="body" idx="1"/>
          </p:nvPr>
        </p:nvSpPr>
        <p:spPr>
          <a:xfrm>
            <a:off x="0" y="5181600"/>
            <a:ext cx="9144000" cy="533400"/>
          </a:xfrm>
        </p:spPr>
        <p:txBody>
          <a:bodyPr/>
          <a:lstStyle/>
          <a:p>
            <a:pPr algn="ctr" eaLnBrk="1" hangingPunct="1"/>
            <a:r>
              <a:rPr lang="en-US" altLang="en-US" u="sng" dirty="0" smtClean="0">
                <a:latin typeface="Arial" charset="0"/>
                <a:cs typeface="Arial" charset="0"/>
              </a:rPr>
              <a:t>www.icrp.org</a:t>
            </a:r>
            <a:endParaRPr lang="en-CA" altLang="en-US" u="sng" dirty="0" smtClean="0">
              <a:latin typeface="Arial" charset="0"/>
              <a:cs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234915" cy="342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267200" y="4648200"/>
            <a:ext cx="4698003" cy="1143000"/>
          </a:xfrm>
          <a:prstGeom prst="rect">
            <a:avLst/>
          </a:prstGeom>
        </p:spPr>
        <p:txBody>
          <a:bodyPr vert="horz" lIns="0" rIns="0" bIns="0" anchor="ctr" anchorCtr="0">
            <a:normAutofit/>
            <a:scene3d>
              <a:camera prst="orthographicFront"/>
              <a:lightRig rig="threePt" dir="t"/>
            </a:scene3d>
            <a:sp3d extrusionH="57150">
              <a:bevelT w="38100" h="38100"/>
              <a:extrusionClr>
                <a:schemeClr val="tx1"/>
              </a:extrusionClr>
            </a:sp3d>
          </a:bodyPr>
          <a:lstStyle>
            <a:lvl1pPr algn="ctr" rtl="0" eaLnBrk="0" fontAlgn="base" hangingPunct="0">
              <a:spcBef>
                <a:spcPct val="0"/>
              </a:spcBef>
              <a:spcAft>
                <a:spcPct val="0"/>
              </a:spcAft>
              <a:defRPr sz="3600" b="1" kern="1200">
                <a:solidFill>
                  <a:schemeClr val="accent1">
                    <a:lumMod val="75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5000">
                <a:solidFill>
                  <a:schemeClr val="tx2"/>
                </a:solidFill>
                <a:latin typeface="Arial" charset="0"/>
                <a:cs typeface="Arial" charset="0"/>
              </a:defRPr>
            </a:lvl2pPr>
            <a:lvl3pPr algn="ctr" rtl="0" eaLnBrk="0" fontAlgn="base" hangingPunct="0">
              <a:spcBef>
                <a:spcPct val="0"/>
              </a:spcBef>
              <a:spcAft>
                <a:spcPct val="0"/>
              </a:spcAft>
              <a:defRPr sz="5000">
                <a:solidFill>
                  <a:schemeClr val="tx2"/>
                </a:solidFill>
                <a:latin typeface="Arial" charset="0"/>
                <a:cs typeface="Arial" charset="0"/>
              </a:defRPr>
            </a:lvl3pPr>
            <a:lvl4pPr algn="ctr" rtl="0" eaLnBrk="0" fontAlgn="base" hangingPunct="0">
              <a:spcBef>
                <a:spcPct val="0"/>
              </a:spcBef>
              <a:spcAft>
                <a:spcPct val="0"/>
              </a:spcAft>
              <a:defRPr sz="5000">
                <a:solidFill>
                  <a:schemeClr val="tx2"/>
                </a:solidFill>
                <a:latin typeface="Arial" charset="0"/>
                <a:cs typeface="Arial" charset="0"/>
              </a:defRPr>
            </a:lvl4pPr>
            <a:lvl5pPr algn="ctr" rtl="0" eaLnBrk="0" fontAlgn="base" hangingPunct="0">
              <a:spcBef>
                <a:spcPct val="0"/>
              </a:spcBef>
              <a:spcAft>
                <a:spcPct val="0"/>
              </a:spcAft>
              <a:defRPr sz="5000">
                <a:solidFill>
                  <a:schemeClr val="tx2"/>
                </a:solidFill>
                <a:latin typeface="Arial" charset="0"/>
                <a:cs typeface="Arial" charset="0"/>
              </a:defRPr>
            </a:lvl5pPr>
            <a:lvl6pPr marL="457200" algn="ctr" rtl="0" fontAlgn="base">
              <a:spcBef>
                <a:spcPct val="0"/>
              </a:spcBef>
              <a:spcAft>
                <a:spcPct val="0"/>
              </a:spcAft>
              <a:defRPr sz="5000">
                <a:solidFill>
                  <a:schemeClr val="tx2"/>
                </a:solidFill>
                <a:latin typeface="Arial" charset="0"/>
                <a:cs typeface="Arial" charset="0"/>
              </a:defRPr>
            </a:lvl6pPr>
            <a:lvl7pPr marL="914400" algn="ctr" rtl="0" fontAlgn="base">
              <a:spcBef>
                <a:spcPct val="0"/>
              </a:spcBef>
              <a:spcAft>
                <a:spcPct val="0"/>
              </a:spcAft>
              <a:defRPr sz="5000">
                <a:solidFill>
                  <a:schemeClr val="tx2"/>
                </a:solidFill>
                <a:latin typeface="Arial" charset="0"/>
                <a:cs typeface="Arial" charset="0"/>
              </a:defRPr>
            </a:lvl7pPr>
            <a:lvl8pPr marL="1371600" algn="ctr" rtl="0" fontAlgn="base">
              <a:spcBef>
                <a:spcPct val="0"/>
              </a:spcBef>
              <a:spcAft>
                <a:spcPct val="0"/>
              </a:spcAft>
              <a:defRPr sz="5000">
                <a:solidFill>
                  <a:schemeClr val="tx2"/>
                </a:solidFill>
                <a:latin typeface="Arial" charset="0"/>
                <a:cs typeface="Arial" charset="0"/>
              </a:defRPr>
            </a:lvl8pPr>
            <a:lvl9pPr marL="1828800" algn="ctr" rtl="0" fontAlgn="base">
              <a:spcBef>
                <a:spcPct val="0"/>
              </a:spcBef>
              <a:spcAft>
                <a:spcPct val="0"/>
              </a:spcAft>
              <a:defRPr sz="50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F6FC6">
                    <a:lumMod val="75000"/>
                  </a:srgbClr>
                </a:solidFill>
                <a:effectLst>
                  <a:outerShdw blurRad="38100" dist="38100" dir="2700000" algn="tl">
                    <a:srgbClr val="000000">
                      <a:alpha val="43137"/>
                    </a:srgbClr>
                  </a:outerShdw>
                </a:effectLst>
                <a:uLnTx/>
                <a:uFillTx/>
                <a:latin typeface="Arial" pitchFamily="34" charset="0"/>
                <a:ea typeface="+mj-ea"/>
                <a:cs typeface="Arial" pitchFamily="34" charset="0"/>
              </a:rPr>
              <a:t>www.ICRP.org</a:t>
            </a:r>
            <a:endParaRPr kumimoji="0" lang="en-US" sz="3600" b="1" i="0" u="none" strike="noStrike" kern="1200" cap="none" spc="0" normalizeH="0" baseline="0" noProof="0" dirty="0">
              <a:ln>
                <a:noFill/>
              </a:ln>
              <a:solidFill>
                <a:srgbClr val="0F6FC6">
                  <a:lumMod val="75000"/>
                </a:srgb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8782091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609600" y="6019800"/>
            <a:ext cx="7772400" cy="609600"/>
          </a:xfrm>
        </p:spPr>
        <p:txBody>
          <a:bodyPr/>
          <a:lstStyle/>
          <a:p>
            <a:pPr marL="0" indent="0" algn="r">
              <a:lnSpc>
                <a:spcPct val="120000"/>
              </a:lnSpc>
              <a:spcAft>
                <a:spcPts val="600"/>
              </a:spcAft>
              <a:buSzPct val="70000"/>
              <a:buNone/>
              <a:defRPr/>
            </a:pPr>
            <a:r>
              <a:rPr lang="en-GB" sz="1800" b="0" dirty="0" smtClean="0">
                <a:cs typeface="ＭＳ Ｐゴシック" charset="0"/>
              </a:rPr>
              <a:t>In </a:t>
            </a:r>
            <a:r>
              <a:rPr lang="en-GB" sz="1800" b="0" dirty="0">
                <a:cs typeface="ＭＳ Ｐゴシック" charset="0"/>
              </a:rPr>
              <a:t>the </a:t>
            </a:r>
            <a:r>
              <a:rPr lang="en-GB" sz="1800" b="0" dirty="0" smtClean="0">
                <a:cs typeface="ＭＳ Ｐゴシック" charset="0"/>
              </a:rPr>
              <a:t>train </a:t>
            </a:r>
            <a:r>
              <a:rPr lang="en-GB" sz="1800" b="0" dirty="0">
                <a:cs typeface="ＭＳ Ｐゴシック" charset="0"/>
              </a:rPr>
              <a:t>between Kiev and Minsk in July </a:t>
            </a:r>
            <a:r>
              <a:rPr lang="en-GB" sz="1800" b="0" dirty="0" smtClean="0">
                <a:cs typeface="ＭＳ Ｐゴシック" charset="0"/>
              </a:rPr>
              <a:t>1990</a:t>
            </a:r>
          </a:p>
          <a:p>
            <a:pPr marL="90487" indent="0" algn="r" eaLnBrk="1" hangingPunct="1">
              <a:lnSpc>
                <a:spcPct val="120000"/>
              </a:lnSpc>
              <a:spcAft>
                <a:spcPts val="600"/>
              </a:spcAft>
              <a:buNone/>
            </a:pPr>
            <a:r>
              <a:rPr lang="en-GB" sz="2000" dirty="0" smtClean="0">
                <a:latin typeface="Helvetica" charset="0"/>
              </a:rPr>
              <a:t>	</a:t>
            </a:r>
            <a:endParaRPr lang="en-GB" sz="2000" dirty="0" smtClean="0"/>
          </a:p>
          <a:p>
            <a:pPr marL="547687" indent="-457200" algn="r" eaLnBrk="1" hangingPunct="1">
              <a:lnSpc>
                <a:spcPct val="120000"/>
              </a:lnSpc>
              <a:spcAft>
                <a:spcPts val="600"/>
              </a:spcAft>
            </a:pPr>
            <a:endParaRPr lang="en-GB" sz="2000" dirty="0" smtClean="0">
              <a:latin typeface="Arial" pitchFamily="-1" charset="0"/>
              <a:ea typeface="Arial" pitchFamily="-1" charset="0"/>
              <a:cs typeface="Arial" pitchFamily="-1" charset="0"/>
            </a:endParaRPr>
          </a:p>
          <a:p>
            <a:pPr marL="26987" indent="0" algn="r" eaLnBrk="1" hangingPunct="1">
              <a:lnSpc>
                <a:spcPct val="120000"/>
              </a:lnSpc>
              <a:buNone/>
              <a:defRPr/>
            </a:pPr>
            <a:endParaRPr lang="en-GB" sz="2000" dirty="0">
              <a:latin typeface="Arial"/>
              <a:ea typeface="ＭＳ Ｐゴシック" charset="0"/>
              <a:cs typeface="Arial"/>
            </a:endParaRPr>
          </a:p>
          <a:p>
            <a:pPr lvl="1" algn="r" eaLnBrk="1" hangingPunct="1">
              <a:defRPr/>
            </a:pPr>
            <a:endParaRPr lang="en-US" sz="1800" dirty="0">
              <a:latin typeface="Arial"/>
              <a:ea typeface="ＭＳ Ｐゴシック" charset="0"/>
              <a:cs typeface="Arial"/>
            </a:endParaRPr>
          </a:p>
          <a:p>
            <a:pPr algn="r"/>
            <a:endParaRPr lang="en-GB" sz="2000" dirty="0" smtClean="0">
              <a:latin typeface="Arial" charset="0"/>
              <a:ea typeface="ＭＳ Ｐゴシック" charset="0"/>
              <a:cs typeface="ＭＳ Ｐゴシック" charset="0"/>
            </a:endParaRPr>
          </a:p>
        </p:txBody>
      </p:sp>
      <p:sp>
        <p:nvSpPr>
          <p:cNvPr id="4"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4</a:t>
            </a:fld>
            <a:endParaRPr lang="fr-FR" sz="1200" dirty="0"/>
          </a:p>
        </p:txBody>
      </p:sp>
      <p:sp>
        <p:nvSpPr>
          <p:cNvPr id="9" name="Rectangle 3"/>
          <p:cNvSpPr txBox="1">
            <a:spLocks noChangeArrowheads="1"/>
          </p:cNvSpPr>
          <p:nvPr/>
        </p:nvSpPr>
        <p:spPr>
          <a:xfrm>
            <a:off x="0" y="-76200"/>
            <a:ext cx="8964687" cy="838200"/>
          </a:xfrm>
          <a:prstGeom prst="rect">
            <a:avLst/>
          </a:prstGeom>
        </p:spPr>
        <p:txBody>
          <a:bodyPr vert="horz" lIns="0" rIns="0" bIns="0" anchor="ctr" anchorCtr="0">
            <a:normAutofit fontScale="97500"/>
            <a:scene3d>
              <a:camera prst="orthographicFront"/>
              <a:lightRig rig="threePt" dir="t"/>
            </a:scene3d>
            <a:sp3d extrusionH="57150">
              <a:bevelT w="38100" h="38100"/>
              <a:extrusionClr>
                <a:schemeClr val="tx1"/>
              </a:extrusionClr>
            </a:sp3d>
          </a:bodyPr>
          <a:lstStyle>
            <a:lvl1pPr algn="ctr" rtl="0" eaLnBrk="0" fontAlgn="base" hangingPunct="0">
              <a:spcBef>
                <a:spcPct val="0"/>
              </a:spcBef>
              <a:spcAft>
                <a:spcPct val="0"/>
              </a:spcAft>
              <a:defRPr sz="3600" b="1" kern="1200">
                <a:solidFill>
                  <a:schemeClr val="accent1">
                    <a:lumMod val="75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5000">
                <a:solidFill>
                  <a:schemeClr val="tx2"/>
                </a:solidFill>
                <a:latin typeface="Arial" charset="0"/>
                <a:cs typeface="Arial" charset="0"/>
              </a:defRPr>
            </a:lvl2pPr>
            <a:lvl3pPr algn="ctr" rtl="0" eaLnBrk="0" fontAlgn="base" hangingPunct="0">
              <a:spcBef>
                <a:spcPct val="0"/>
              </a:spcBef>
              <a:spcAft>
                <a:spcPct val="0"/>
              </a:spcAft>
              <a:defRPr sz="5000">
                <a:solidFill>
                  <a:schemeClr val="tx2"/>
                </a:solidFill>
                <a:latin typeface="Arial" charset="0"/>
                <a:cs typeface="Arial" charset="0"/>
              </a:defRPr>
            </a:lvl3pPr>
            <a:lvl4pPr algn="ctr" rtl="0" eaLnBrk="0" fontAlgn="base" hangingPunct="0">
              <a:spcBef>
                <a:spcPct val="0"/>
              </a:spcBef>
              <a:spcAft>
                <a:spcPct val="0"/>
              </a:spcAft>
              <a:defRPr sz="5000">
                <a:solidFill>
                  <a:schemeClr val="tx2"/>
                </a:solidFill>
                <a:latin typeface="Arial" charset="0"/>
                <a:cs typeface="Arial" charset="0"/>
              </a:defRPr>
            </a:lvl4pPr>
            <a:lvl5pPr algn="ctr" rtl="0" eaLnBrk="0" fontAlgn="base" hangingPunct="0">
              <a:spcBef>
                <a:spcPct val="0"/>
              </a:spcBef>
              <a:spcAft>
                <a:spcPct val="0"/>
              </a:spcAft>
              <a:defRPr sz="5000">
                <a:solidFill>
                  <a:schemeClr val="tx2"/>
                </a:solidFill>
                <a:latin typeface="Arial" charset="0"/>
                <a:cs typeface="Arial" charset="0"/>
              </a:defRPr>
            </a:lvl5pPr>
            <a:lvl6pPr marL="457200" algn="ctr" rtl="0" fontAlgn="base">
              <a:spcBef>
                <a:spcPct val="0"/>
              </a:spcBef>
              <a:spcAft>
                <a:spcPct val="0"/>
              </a:spcAft>
              <a:defRPr sz="5000">
                <a:solidFill>
                  <a:schemeClr val="tx2"/>
                </a:solidFill>
                <a:latin typeface="Arial" charset="0"/>
                <a:cs typeface="Arial" charset="0"/>
              </a:defRPr>
            </a:lvl6pPr>
            <a:lvl7pPr marL="914400" algn="ctr" rtl="0" fontAlgn="base">
              <a:spcBef>
                <a:spcPct val="0"/>
              </a:spcBef>
              <a:spcAft>
                <a:spcPct val="0"/>
              </a:spcAft>
              <a:defRPr sz="5000">
                <a:solidFill>
                  <a:schemeClr val="tx2"/>
                </a:solidFill>
                <a:latin typeface="Arial" charset="0"/>
                <a:cs typeface="Arial" charset="0"/>
              </a:defRPr>
            </a:lvl7pPr>
            <a:lvl8pPr marL="1371600" algn="ctr" rtl="0" fontAlgn="base">
              <a:spcBef>
                <a:spcPct val="0"/>
              </a:spcBef>
              <a:spcAft>
                <a:spcPct val="0"/>
              </a:spcAft>
              <a:defRPr sz="5000">
                <a:solidFill>
                  <a:schemeClr val="tx2"/>
                </a:solidFill>
                <a:latin typeface="Arial" charset="0"/>
                <a:cs typeface="Arial" charset="0"/>
              </a:defRPr>
            </a:lvl8pPr>
            <a:lvl9pPr marL="1828800" algn="ctr" rtl="0" fontAlgn="base">
              <a:spcBef>
                <a:spcPct val="0"/>
              </a:spcBef>
              <a:spcAft>
                <a:spcPct val="0"/>
              </a:spcAft>
              <a:defRPr sz="5000">
                <a:solidFill>
                  <a:schemeClr val="tx2"/>
                </a:solidFill>
                <a:latin typeface="Arial" charset="0"/>
                <a:cs typeface="Arial" charset="0"/>
              </a:defRPr>
            </a:lvl9pPr>
          </a:lstStyle>
          <a:p>
            <a:pPr lvl="1" eaLnBrk="1" hangingPunct="1">
              <a:defRPr/>
            </a:pPr>
            <a:r>
              <a:rPr lang="fr-FR" sz="2400" b="1" dirty="0" smtClean="0">
                <a:solidFill>
                  <a:schemeClr val="accent1">
                    <a:lumMod val="50000"/>
                  </a:schemeClr>
                </a:solidFill>
                <a:latin typeface="Arial"/>
                <a:cs typeface="Arial"/>
              </a:rPr>
              <a:t>An anecdote</a:t>
            </a:r>
          </a:p>
        </p:txBody>
      </p:sp>
      <p:grpSp>
        <p:nvGrpSpPr>
          <p:cNvPr id="11" name="Grouper 10"/>
          <p:cNvGrpSpPr/>
          <p:nvPr/>
        </p:nvGrpSpPr>
        <p:grpSpPr>
          <a:xfrm>
            <a:off x="838200" y="762000"/>
            <a:ext cx="7545030" cy="5181600"/>
            <a:chOff x="685800" y="762000"/>
            <a:chExt cx="7697430" cy="5410200"/>
          </a:xfrm>
        </p:grpSpPr>
        <p:pic>
          <p:nvPicPr>
            <p:cNvPr id="6" name="Image 5" descr="Train-1_©Nand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762000"/>
              <a:ext cx="3886200" cy="2667000"/>
            </a:xfrm>
            <a:prstGeom prst="rect">
              <a:avLst/>
            </a:prstGeom>
            <a:ln>
              <a:solidFill>
                <a:schemeClr val="tx1"/>
              </a:solidFill>
            </a:ln>
          </p:spPr>
        </p:pic>
        <p:pic>
          <p:nvPicPr>
            <p:cNvPr id="7" name="Image 6" descr="Train-2_©Nand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762000"/>
              <a:ext cx="3811230" cy="2667000"/>
            </a:xfrm>
            <a:prstGeom prst="rect">
              <a:avLst/>
            </a:prstGeom>
            <a:ln>
              <a:solidFill>
                <a:srgbClr val="000000"/>
              </a:solidFill>
            </a:ln>
          </p:spPr>
        </p:pic>
        <p:pic>
          <p:nvPicPr>
            <p:cNvPr id="8" name="Image 7" descr="Train-3_©Nand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429000"/>
              <a:ext cx="3886200" cy="2743200"/>
            </a:xfrm>
            <a:prstGeom prst="rect">
              <a:avLst/>
            </a:prstGeom>
            <a:ln>
              <a:solidFill>
                <a:srgbClr val="000000"/>
              </a:solidFill>
            </a:ln>
          </p:spPr>
        </p:pic>
        <p:pic>
          <p:nvPicPr>
            <p:cNvPr id="10" name="Image 9" descr="Train-4_©Nand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429000"/>
              <a:ext cx="3809078" cy="2743200"/>
            </a:xfrm>
            <a:prstGeom prst="rect">
              <a:avLst/>
            </a:prstGeom>
            <a:ln>
              <a:solidFill>
                <a:srgbClr val="000000"/>
              </a:solidFill>
            </a:ln>
          </p:spPr>
        </p:pic>
      </p:grpSp>
    </p:spTree>
    <p:extLst>
      <p:ext uri="{BB962C8B-B14F-4D97-AF65-F5344CB8AC3E}">
        <p14:creationId xmlns:p14="http://schemas.microsoft.com/office/powerpoint/2010/main" val="141265417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idx="1"/>
          </p:nvPr>
        </p:nvSpPr>
        <p:spPr>
          <a:xfrm>
            <a:off x="838200" y="1371600"/>
            <a:ext cx="7416824" cy="4896544"/>
          </a:xfrm>
        </p:spPr>
        <p:txBody>
          <a:bodyPr/>
          <a:lstStyle/>
          <a:p>
            <a:pPr>
              <a:lnSpc>
                <a:spcPct val="120000"/>
              </a:lnSpc>
              <a:spcAft>
                <a:spcPts val="600"/>
              </a:spcAft>
              <a:buSzPct val="70000"/>
              <a:buFont typeface="Wingdings 2" charset="0"/>
              <a:buChar char=""/>
              <a:defRPr/>
            </a:pPr>
            <a:r>
              <a:rPr lang="en-US" sz="2000" dirty="0">
                <a:solidFill>
                  <a:schemeClr val="accent1">
                    <a:lumMod val="50000"/>
                  </a:schemeClr>
                </a:solidFill>
                <a:cs typeface="ＭＳ Ｐゴシック" charset="0"/>
              </a:rPr>
              <a:t>Pilot experiments </a:t>
            </a:r>
            <a:r>
              <a:rPr lang="en-US" sz="2000" b="0" dirty="0">
                <a:cs typeface="ＭＳ Ｐゴシック" charset="0"/>
              </a:rPr>
              <a:t>supported by the Belarus authorities in 4 districts of Southern Belarus affected by the Chernobyl accident</a:t>
            </a:r>
          </a:p>
          <a:p>
            <a:pPr>
              <a:lnSpc>
                <a:spcPct val="120000"/>
              </a:lnSpc>
              <a:spcAft>
                <a:spcPts val="600"/>
              </a:spcAft>
              <a:buSzPct val="70000"/>
              <a:buFont typeface="Wingdings 2" charset="0"/>
              <a:buChar char=""/>
              <a:defRPr/>
            </a:pPr>
            <a:r>
              <a:rPr lang="en-US" sz="2000" b="0" dirty="0">
                <a:cs typeface="ＭＳ Ｐゴシック" charset="0"/>
              </a:rPr>
              <a:t>Aiming at developing a sustainable </a:t>
            </a:r>
            <a:r>
              <a:rPr lang="en-US" sz="2000" dirty="0">
                <a:solidFill>
                  <a:srgbClr val="083763"/>
                </a:solidFill>
                <a:cs typeface="ＭＳ Ｐゴシック" charset="0"/>
              </a:rPr>
              <a:t>improvement of the living conditions</a:t>
            </a:r>
            <a:r>
              <a:rPr lang="en-US" sz="2000" b="0" dirty="0">
                <a:cs typeface="ＭＳ Ｐゴシック" charset="0"/>
              </a:rPr>
              <a:t> </a:t>
            </a:r>
            <a:r>
              <a:rPr lang="en-US" sz="2000" dirty="0">
                <a:solidFill>
                  <a:srgbClr val="083763"/>
                </a:solidFill>
                <a:cs typeface="ＭＳ Ｐゴシック" charset="0"/>
              </a:rPr>
              <a:t>of </a:t>
            </a:r>
            <a:r>
              <a:rPr lang="en-US" sz="2000" dirty="0" smtClean="0">
                <a:solidFill>
                  <a:srgbClr val="083763"/>
                </a:solidFill>
                <a:cs typeface="ＭＳ Ｐゴシック" charset="0"/>
              </a:rPr>
              <a:t>the population </a:t>
            </a:r>
            <a:r>
              <a:rPr lang="en-US" sz="2000" b="0" dirty="0" smtClean="0">
                <a:cs typeface="ＭＳ Ｐゴシック" charset="0"/>
              </a:rPr>
              <a:t>in the affected areas</a:t>
            </a:r>
            <a:endParaRPr lang="en-US" sz="2000" b="0" dirty="0">
              <a:cs typeface="ＭＳ Ｐゴシック" charset="0"/>
            </a:endParaRPr>
          </a:p>
          <a:p>
            <a:pPr>
              <a:lnSpc>
                <a:spcPct val="120000"/>
              </a:lnSpc>
              <a:spcAft>
                <a:spcPts val="600"/>
              </a:spcAft>
              <a:buSzPct val="70000"/>
              <a:buFont typeface="Wingdings 2" charset="0"/>
              <a:buChar char=""/>
              <a:defRPr/>
            </a:pPr>
            <a:r>
              <a:rPr lang="en-US" sz="2000" b="0" dirty="0">
                <a:cs typeface="ＭＳ Ｐゴシック" charset="0"/>
              </a:rPr>
              <a:t>Based on the </a:t>
            </a:r>
            <a:r>
              <a:rPr lang="en-US" sz="2000" dirty="0">
                <a:solidFill>
                  <a:srgbClr val="083763"/>
                </a:solidFill>
                <a:cs typeface="ＭＳ Ｐゴシック" charset="0"/>
              </a:rPr>
              <a:t>direct involvement of the local population </a:t>
            </a:r>
            <a:r>
              <a:rPr lang="en-US" sz="2000" b="0" dirty="0">
                <a:cs typeface="ＭＳ Ｐゴシック" charset="0"/>
              </a:rPr>
              <a:t>in its own protection </a:t>
            </a:r>
          </a:p>
          <a:p>
            <a:pPr>
              <a:lnSpc>
                <a:spcPct val="120000"/>
              </a:lnSpc>
              <a:spcAft>
                <a:spcPts val="600"/>
              </a:spcAft>
              <a:buSzPct val="70000"/>
              <a:buFont typeface="Wingdings 2" charset="0"/>
              <a:buChar char=""/>
              <a:defRPr/>
            </a:pPr>
            <a:r>
              <a:rPr lang="en-US" sz="2000" b="0" dirty="0">
                <a:cs typeface="ＭＳ Ｐゴシック" charset="0"/>
              </a:rPr>
              <a:t>Working with </a:t>
            </a:r>
            <a:r>
              <a:rPr lang="en-US" sz="2000" dirty="0">
                <a:solidFill>
                  <a:srgbClr val="083763"/>
                </a:solidFill>
                <a:cs typeface="ＭＳ Ｐゴシック" charset="0"/>
              </a:rPr>
              <a:t>groups of villagers </a:t>
            </a:r>
            <a:r>
              <a:rPr lang="en-US" sz="2000" b="0" dirty="0">
                <a:cs typeface="ＭＳ Ｐゴシック" charset="0"/>
              </a:rPr>
              <a:t>to addressing their key </a:t>
            </a:r>
            <a:r>
              <a:rPr lang="en-US" sz="2000" dirty="0">
                <a:solidFill>
                  <a:srgbClr val="083763"/>
                </a:solidFill>
                <a:cs typeface="ＭＳ Ｐゴシック" charset="0"/>
              </a:rPr>
              <a:t>concerns</a:t>
            </a:r>
            <a:r>
              <a:rPr lang="en-US" sz="2000" b="0" dirty="0">
                <a:cs typeface="ＭＳ Ｐゴシック" charset="0"/>
              </a:rPr>
              <a:t> : protection of children, radiological quality of foodstuffs, management of the domestic radioactive waste, ….</a:t>
            </a:r>
          </a:p>
        </p:txBody>
      </p:sp>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5</a:t>
            </a:fld>
            <a:endParaRPr lang="fr-FR" sz="1200" dirty="0"/>
          </a:p>
        </p:txBody>
      </p:sp>
      <p:sp>
        <p:nvSpPr>
          <p:cNvPr id="5" name="Rectangle 3"/>
          <p:cNvSpPr txBox="1">
            <a:spLocks noChangeArrowheads="1"/>
          </p:cNvSpPr>
          <p:nvPr/>
        </p:nvSpPr>
        <p:spPr>
          <a:xfrm>
            <a:off x="0" y="457200"/>
            <a:ext cx="8964687" cy="838200"/>
          </a:xfrm>
          <a:prstGeom prst="rect">
            <a:avLst/>
          </a:prstGeom>
        </p:spPr>
        <p:txBody>
          <a:bodyPr vert="horz" lIns="0" rIns="0" bIns="0" anchor="ctr" anchorCtr="0">
            <a:normAutofit fontScale="97500"/>
            <a:scene3d>
              <a:camera prst="orthographicFront"/>
              <a:lightRig rig="threePt" dir="t"/>
            </a:scene3d>
            <a:sp3d extrusionH="57150">
              <a:bevelT w="38100" h="38100"/>
              <a:extrusionClr>
                <a:schemeClr val="tx1"/>
              </a:extrusionClr>
            </a:sp3d>
          </a:bodyPr>
          <a:lstStyle>
            <a:lvl1pPr algn="ctr" rtl="0" eaLnBrk="0" fontAlgn="base" hangingPunct="0">
              <a:spcBef>
                <a:spcPct val="0"/>
              </a:spcBef>
              <a:spcAft>
                <a:spcPct val="0"/>
              </a:spcAft>
              <a:defRPr sz="3600" b="1" kern="1200">
                <a:solidFill>
                  <a:schemeClr val="accent1">
                    <a:lumMod val="75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5000">
                <a:solidFill>
                  <a:schemeClr val="tx2"/>
                </a:solidFill>
                <a:latin typeface="Arial" charset="0"/>
                <a:cs typeface="Arial" charset="0"/>
              </a:defRPr>
            </a:lvl2pPr>
            <a:lvl3pPr algn="ctr" rtl="0" eaLnBrk="0" fontAlgn="base" hangingPunct="0">
              <a:spcBef>
                <a:spcPct val="0"/>
              </a:spcBef>
              <a:spcAft>
                <a:spcPct val="0"/>
              </a:spcAft>
              <a:defRPr sz="5000">
                <a:solidFill>
                  <a:schemeClr val="tx2"/>
                </a:solidFill>
                <a:latin typeface="Arial" charset="0"/>
                <a:cs typeface="Arial" charset="0"/>
              </a:defRPr>
            </a:lvl3pPr>
            <a:lvl4pPr algn="ctr" rtl="0" eaLnBrk="0" fontAlgn="base" hangingPunct="0">
              <a:spcBef>
                <a:spcPct val="0"/>
              </a:spcBef>
              <a:spcAft>
                <a:spcPct val="0"/>
              </a:spcAft>
              <a:defRPr sz="5000">
                <a:solidFill>
                  <a:schemeClr val="tx2"/>
                </a:solidFill>
                <a:latin typeface="Arial" charset="0"/>
                <a:cs typeface="Arial" charset="0"/>
              </a:defRPr>
            </a:lvl4pPr>
            <a:lvl5pPr algn="ctr" rtl="0" eaLnBrk="0" fontAlgn="base" hangingPunct="0">
              <a:spcBef>
                <a:spcPct val="0"/>
              </a:spcBef>
              <a:spcAft>
                <a:spcPct val="0"/>
              </a:spcAft>
              <a:defRPr sz="5000">
                <a:solidFill>
                  <a:schemeClr val="tx2"/>
                </a:solidFill>
                <a:latin typeface="Arial" charset="0"/>
                <a:cs typeface="Arial" charset="0"/>
              </a:defRPr>
            </a:lvl5pPr>
            <a:lvl6pPr marL="457200" algn="ctr" rtl="0" fontAlgn="base">
              <a:spcBef>
                <a:spcPct val="0"/>
              </a:spcBef>
              <a:spcAft>
                <a:spcPct val="0"/>
              </a:spcAft>
              <a:defRPr sz="5000">
                <a:solidFill>
                  <a:schemeClr val="tx2"/>
                </a:solidFill>
                <a:latin typeface="Arial" charset="0"/>
                <a:cs typeface="Arial" charset="0"/>
              </a:defRPr>
            </a:lvl6pPr>
            <a:lvl7pPr marL="914400" algn="ctr" rtl="0" fontAlgn="base">
              <a:spcBef>
                <a:spcPct val="0"/>
              </a:spcBef>
              <a:spcAft>
                <a:spcPct val="0"/>
              </a:spcAft>
              <a:defRPr sz="5000">
                <a:solidFill>
                  <a:schemeClr val="tx2"/>
                </a:solidFill>
                <a:latin typeface="Arial" charset="0"/>
                <a:cs typeface="Arial" charset="0"/>
              </a:defRPr>
            </a:lvl7pPr>
            <a:lvl8pPr marL="1371600" algn="ctr" rtl="0" fontAlgn="base">
              <a:spcBef>
                <a:spcPct val="0"/>
              </a:spcBef>
              <a:spcAft>
                <a:spcPct val="0"/>
              </a:spcAft>
              <a:defRPr sz="5000">
                <a:solidFill>
                  <a:schemeClr val="tx2"/>
                </a:solidFill>
                <a:latin typeface="Arial" charset="0"/>
                <a:cs typeface="Arial" charset="0"/>
              </a:defRPr>
            </a:lvl8pPr>
            <a:lvl9pPr marL="1828800" algn="ctr" rtl="0" fontAlgn="base">
              <a:spcBef>
                <a:spcPct val="0"/>
              </a:spcBef>
              <a:spcAft>
                <a:spcPct val="0"/>
              </a:spcAft>
              <a:defRPr sz="5000">
                <a:solidFill>
                  <a:schemeClr val="tx2"/>
                </a:solidFill>
                <a:latin typeface="Arial" charset="0"/>
                <a:cs typeface="Arial" charset="0"/>
              </a:defRPr>
            </a:lvl9pPr>
          </a:lstStyle>
          <a:p>
            <a:pPr lvl="1" eaLnBrk="1" hangingPunct="1">
              <a:defRPr/>
            </a:pPr>
            <a:r>
              <a:rPr lang="en-GB" sz="2400" b="1" dirty="0" smtClean="0">
                <a:solidFill>
                  <a:schemeClr val="accent1">
                    <a:lumMod val="50000"/>
                  </a:schemeClr>
                </a:solidFill>
                <a:latin typeface="Arial"/>
                <a:cs typeface="Arial"/>
              </a:rPr>
              <a:t>The ETHOS project and CORE program</a:t>
            </a:r>
          </a:p>
          <a:p>
            <a:pPr lvl="1" eaLnBrk="1" hangingPunct="1">
              <a:defRPr/>
            </a:pPr>
            <a:r>
              <a:rPr lang="en-GB" sz="2400" b="1" dirty="0" smtClean="0">
                <a:solidFill>
                  <a:schemeClr val="accent1">
                    <a:lumMod val="50000"/>
                  </a:schemeClr>
                </a:solidFill>
                <a:latin typeface="Arial"/>
                <a:cs typeface="Arial"/>
              </a:rPr>
              <a:t> in Belarus (1996-2008)</a:t>
            </a:r>
          </a:p>
        </p:txBody>
      </p:sp>
    </p:spTree>
    <p:extLst>
      <p:ext uri="{BB962C8B-B14F-4D97-AF65-F5344CB8AC3E}">
        <p14:creationId xmlns:p14="http://schemas.microsoft.com/office/powerpoint/2010/main" val="962661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0" y="457200"/>
            <a:ext cx="8964687" cy="838200"/>
          </a:xfrm>
        </p:spPr>
        <p:txBody>
          <a:bodyPr>
            <a:normAutofit fontScale="90000"/>
          </a:bodyPr>
          <a:lstStyle/>
          <a:p>
            <a:pPr lvl="1" eaLnBrk="1" hangingPunct="1">
              <a:defRPr/>
            </a:pPr>
            <a:r>
              <a:rPr lang="en-GB" sz="2667" b="1" dirty="0" smtClean="0">
                <a:solidFill>
                  <a:schemeClr val="accent1">
                    <a:lumMod val="50000"/>
                  </a:schemeClr>
                </a:solidFill>
                <a:latin typeface="Arial"/>
                <a:cs typeface="Arial"/>
              </a:rPr>
              <a:t>The stakeholder involvement </a:t>
            </a:r>
            <a:r>
              <a:rPr lang="en-US" sz="2667" b="1" dirty="0" smtClean="0">
                <a:solidFill>
                  <a:schemeClr val="accent1">
                    <a:lumMod val="50000"/>
                  </a:schemeClr>
                </a:solidFill>
                <a:latin typeface="Arial"/>
                <a:cs typeface="Arial"/>
              </a:rPr>
              <a:t>process </a:t>
            </a:r>
            <a:br>
              <a:rPr lang="en-US" sz="2667" b="1" dirty="0" smtClean="0">
                <a:solidFill>
                  <a:schemeClr val="accent1">
                    <a:lumMod val="50000"/>
                  </a:schemeClr>
                </a:solidFill>
                <a:latin typeface="Arial"/>
                <a:cs typeface="Arial"/>
              </a:rPr>
            </a:br>
            <a:r>
              <a:rPr lang="en-US" sz="2667" b="1" dirty="0" smtClean="0">
                <a:solidFill>
                  <a:schemeClr val="accent1">
                    <a:lumMod val="50000"/>
                  </a:schemeClr>
                </a:solidFill>
                <a:latin typeface="Arial"/>
                <a:cs typeface="Arial"/>
              </a:rPr>
              <a:t>implemented in Belarus</a:t>
            </a:r>
            <a:endParaRPr lang="fr-FR" dirty="0" smtClean="0">
              <a:solidFill>
                <a:schemeClr val="accent1">
                  <a:lumMod val="50000"/>
                </a:schemeClr>
              </a:solidFill>
              <a:latin typeface="Arial"/>
              <a:cs typeface="Arial"/>
            </a:endParaRPr>
          </a:p>
        </p:txBody>
      </p:sp>
      <p:sp>
        <p:nvSpPr>
          <p:cNvPr id="28676" name="Rectangle 4"/>
          <p:cNvSpPr>
            <a:spLocks noGrp="1" noChangeArrowheads="1"/>
          </p:cNvSpPr>
          <p:nvPr>
            <p:ph idx="1"/>
          </p:nvPr>
        </p:nvSpPr>
        <p:spPr>
          <a:xfrm>
            <a:off x="1066800" y="1524000"/>
            <a:ext cx="7027614" cy="4495800"/>
          </a:xfrm>
        </p:spPr>
        <p:txBody>
          <a:bodyPr/>
          <a:lstStyle/>
          <a:p>
            <a:pPr>
              <a:lnSpc>
                <a:spcPct val="120000"/>
              </a:lnSpc>
              <a:spcAft>
                <a:spcPts val="600"/>
              </a:spcAft>
              <a:buSzPct val="70000"/>
              <a:buFont typeface="Wingdings 2" charset="0"/>
              <a:buChar char=""/>
              <a:defRPr/>
            </a:pPr>
            <a:r>
              <a:rPr lang="en-US" sz="2000" dirty="0">
                <a:solidFill>
                  <a:srgbClr val="083763"/>
                </a:solidFill>
                <a:cs typeface="ＭＳ Ｐゴシック" charset="0"/>
              </a:rPr>
              <a:t>Listening and learning </a:t>
            </a:r>
            <a:r>
              <a:rPr lang="en-US" sz="2000" b="0" dirty="0">
                <a:cs typeface="ＭＳ Ｐゴシック" charset="0"/>
              </a:rPr>
              <a:t>from the villagers about their concerns, difficulties and wishes</a:t>
            </a:r>
          </a:p>
          <a:p>
            <a:pPr>
              <a:lnSpc>
                <a:spcPct val="120000"/>
              </a:lnSpc>
              <a:spcAft>
                <a:spcPts val="600"/>
              </a:spcAft>
              <a:buSzPct val="70000"/>
              <a:buFont typeface="Wingdings 2" charset="0"/>
              <a:buChar char=""/>
              <a:defRPr/>
            </a:pPr>
            <a:r>
              <a:rPr lang="en-US" sz="2000" b="0" dirty="0">
                <a:cs typeface="ＭＳ Ｐゴシック" charset="0"/>
              </a:rPr>
              <a:t>Developing a </a:t>
            </a:r>
            <a:r>
              <a:rPr lang="en-US" sz="2000" dirty="0">
                <a:solidFill>
                  <a:srgbClr val="083763"/>
                </a:solidFill>
                <a:cs typeface="ＭＳ Ｐゴシック" charset="0"/>
              </a:rPr>
              <a:t>shared evaluation </a:t>
            </a:r>
            <a:r>
              <a:rPr lang="en-US" sz="2000" b="0" dirty="0">
                <a:cs typeface="ＭＳ Ｐゴシック" charset="0"/>
              </a:rPr>
              <a:t>of the local radiological situation between </a:t>
            </a:r>
            <a:r>
              <a:rPr lang="en-US" sz="2000" b="0" dirty="0" smtClean="0">
                <a:cs typeface="ＭＳ Ｐゴシック" charset="0"/>
              </a:rPr>
              <a:t>experts and </a:t>
            </a:r>
            <a:r>
              <a:rPr lang="en-US" sz="2000" b="0" dirty="0">
                <a:cs typeface="ＭＳ Ｐゴシック" charset="0"/>
              </a:rPr>
              <a:t>the inhabitants (</a:t>
            </a:r>
            <a:r>
              <a:rPr lang="en-US" sz="2000" dirty="0">
                <a:solidFill>
                  <a:srgbClr val="083763"/>
                </a:solidFill>
                <a:cs typeface="ＭＳ Ｐゴシック" charset="0"/>
              </a:rPr>
              <a:t>co-expertise</a:t>
            </a:r>
            <a:r>
              <a:rPr lang="en-US" sz="2000" b="0" dirty="0">
                <a:cs typeface="ＭＳ Ｐゴシック" charset="0"/>
              </a:rPr>
              <a:t>)</a:t>
            </a:r>
          </a:p>
          <a:p>
            <a:pPr>
              <a:lnSpc>
                <a:spcPct val="120000"/>
              </a:lnSpc>
              <a:spcAft>
                <a:spcPts val="600"/>
              </a:spcAft>
              <a:buSzPct val="70000"/>
              <a:buFont typeface="Wingdings 2" charset="0"/>
              <a:buChar char=""/>
              <a:defRPr/>
            </a:pPr>
            <a:r>
              <a:rPr lang="en-US" sz="2000" dirty="0">
                <a:solidFill>
                  <a:srgbClr val="083763"/>
                </a:solidFill>
                <a:cs typeface="ＭＳ Ｐゴシック" charset="0"/>
              </a:rPr>
              <a:t>Implementing actions </a:t>
            </a:r>
            <a:r>
              <a:rPr lang="en-US" sz="2000" b="0" dirty="0">
                <a:cs typeface="ＭＳ Ｐゴシック" charset="0"/>
              </a:rPr>
              <a:t>for improving the radiological situation and the living conditions of the villagers</a:t>
            </a:r>
          </a:p>
          <a:p>
            <a:pPr>
              <a:lnSpc>
                <a:spcPct val="120000"/>
              </a:lnSpc>
              <a:spcAft>
                <a:spcPts val="600"/>
              </a:spcAft>
              <a:buSzPct val="70000"/>
              <a:buFont typeface="Wingdings 2" charset="0"/>
              <a:buChar char=""/>
              <a:defRPr/>
            </a:pPr>
            <a:r>
              <a:rPr lang="en-US" sz="2000" dirty="0">
                <a:solidFill>
                  <a:srgbClr val="083763"/>
                </a:solidFill>
                <a:cs typeface="ＭＳ Ｐゴシック" charset="0"/>
              </a:rPr>
              <a:t>Re-establishing links </a:t>
            </a:r>
            <a:r>
              <a:rPr lang="en-US" sz="2000" b="0" dirty="0">
                <a:cs typeface="ＭＳ Ｐゴシック" charset="0"/>
              </a:rPr>
              <a:t>between villagers and the local authorities and professionals</a:t>
            </a:r>
          </a:p>
          <a:p>
            <a:pPr marL="457200" indent="-457200" eaLnBrk="1" hangingPunct="1"/>
            <a:endParaRPr lang="en-US" sz="800" dirty="0">
              <a:latin typeface="Arial" charset="0"/>
              <a:ea typeface="ＭＳ Ｐゴシック" charset="0"/>
              <a:cs typeface="ＭＳ Ｐゴシック" charset="0"/>
            </a:endParaRPr>
          </a:p>
        </p:txBody>
      </p:sp>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6</a:t>
            </a:fld>
            <a:endParaRPr lang="fr-FR" sz="1200" dirty="0"/>
          </a:p>
        </p:txBody>
      </p:sp>
    </p:spTree>
    <p:extLst>
      <p:ext uri="{BB962C8B-B14F-4D97-AF65-F5344CB8AC3E}">
        <p14:creationId xmlns:p14="http://schemas.microsoft.com/office/powerpoint/2010/main" val="3817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oAutofit/>
          </a:bodyPr>
          <a:lstStyle/>
          <a:p>
            <a:pPr marL="342900" lvl="1" indent="-342900">
              <a:defRPr/>
            </a:pPr>
            <a:r>
              <a:rPr lang="en-GB" sz="2400" b="1" kern="1200" dirty="0" smtClean="0">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rPr>
              <a:t> Listening about concerns</a:t>
            </a:r>
            <a:endParaRPr lang="en-GB" sz="2400" b="1" kern="1200" dirty="0">
              <a:solidFill>
                <a:schemeClr val="accent1">
                  <a:lumMod val="75000"/>
                </a:schemeClr>
              </a:solidFill>
              <a:effectLst>
                <a:outerShdw blurRad="38100" dist="25400" dir="5400000" algn="tl" rotWithShape="0">
                  <a:srgbClr val="000000">
                    <a:alpha val="43000"/>
                  </a:srgbClr>
                </a:outerShdw>
              </a:effectLst>
              <a:latin typeface="Arial" pitchFamily="34" charset="0"/>
              <a:ea typeface="+mj-ea"/>
              <a:cs typeface="Arial" pitchFamily="34" charset="0"/>
            </a:endParaRPr>
          </a:p>
        </p:txBody>
      </p:sp>
      <p:sp>
        <p:nvSpPr>
          <p:cNvPr id="5"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C111E266-A78D-7D40-A89C-60583C733C78}" type="slidenum">
              <a:rPr lang="fr-FR" sz="1200"/>
              <a:pPr algn="r"/>
              <a:t>7</a:t>
            </a:fld>
            <a:endParaRPr lang="fr-FR" sz="1200" dirty="0"/>
          </a:p>
        </p:txBody>
      </p:sp>
      <p:pic>
        <p:nvPicPr>
          <p:cNvPr id="4" name="Image 3" descr="109_098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143000"/>
            <a:ext cx="6172200" cy="4630441"/>
          </a:xfrm>
          <a:prstGeom prst="rect">
            <a:avLst/>
          </a:prstGeom>
        </p:spPr>
      </p:pic>
    </p:spTree>
    <p:extLst>
      <p:ext uri="{BB962C8B-B14F-4D97-AF65-F5344CB8AC3E}">
        <p14:creationId xmlns:p14="http://schemas.microsoft.com/office/powerpoint/2010/main" val="32760027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228600"/>
            <a:ext cx="9144000" cy="838200"/>
          </a:xfrm>
        </p:spPr>
        <p:txBody>
          <a:bodyPr/>
          <a:lstStyle/>
          <a:p>
            <a:pPr algn="ctr" eaLnBrk="1" hangingPunct="1"/>
            <a:r>
              <a:rPr lang="fr-FR" dirty="0">
                <a:latin typeface="Trebuchet MS" charset="0"/>
                <a:ea typeface="ＭＳ Ｐゴシック" charset="0"/>
                <a:cs typeface="ＭＳ Ｐゴシック" charset="0"/>
              </a:rPr>
              <a:t> </a:t>
            </a:r>
            <a:endParaRPr lang="en-GB" sz="2800" b="1" dirty="0">
              <a:solidFill>
                <a:srgbClr val="5280B7"/>
              </a:solidFill>
              <a:latin typeface="Trebuchet MS" charset="0"/>
              <a:ea typeface="ＭＳ Ｐゴシック" charset="0"/>
              <a:cs typeface="ＭＳ Ｐゴシック" charset="0"/>
            </a:endParaRPr>
          </a:p>
        </p:txBody>
      </p:sp>
      <p:sp>
        <p:nvSpPr>
          <p:cNvPr id="45060" name="Ellipse 6"/>
          <p:cNvSpPr>
            <a:spLocks noChangeArrowheads="1"/>
          </p:cNvSpPr>
          <p:nvPr/>
        </p:nvSpPr>
        <p:spPr bwMode="auto">
          <a:xfrm>
            <a:off x="1371600" y="1905000"/>
            <a:ext cx="6019800" cy="3124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p>
            <a:endParaRPr lang="en-GB"/>
          </a:p>
        </p:txBody>
      </p:sp>
      <p:sp>
        <p:nvSpPr>
          <p:cNvPr id="5" name="Rectangle 2"/>
          <p:cNvSpPr txBox="1">
            <a:spLocks noChangeArrowheads="1"/>
          </p:cNvSpPr>
          <p:nvPr/>
        </p:nvSpPr>
        <p:spPr bwMode="auto">
          <a:xfrm>
            <a:off x="0" y="4572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a:solidFill>
                  <a:schemeClr val="tx2"/>
                </a:solidFill>
                <a:latin typeface="+mj-lt"/>
                <a:ea typeface="ＭＳ Ｐゴシック" pitchFamily="-106" charset="-128"/>
                <a:cs typeface="ＭＳ Ｐゴシック" pitchFamily="-106" charset="-128"/>
              </a:defRPr>
            </a:lvl1pPr>
            <a:lvl2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2pPr>
            <a:lvl3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3pPr>
            <a:lvl4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4pPr>
            <a:lvl5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5pPr>
            <a:lvl6pPr marL="457200" algn="r" rtl="0" eaLnBrk="1" fontAlgn="base" hangingPunct="1">
              <a:spcBef>
                <a:spcPct val="0"/>
              </a:spcBef>
              <a:spcAft>
                <a:spcPct val="0"/>
              </a:spcAft>
              <a:defRPr sz="2800" b="1">
                <a:solidFill>
                  <a:schemeClr val="tx2"/>
                </a:solidFill>
                <a:latin typeface="Helvetica" pitchFamily="-106" charset="0"/>
              </a:defRPr>
            </a:lvl6pPr>
            <a:lvl7pPr marL="914400" algn="r" rtl="0" eaLnBrk="1" fontAlgn="base" hangingPunct="1">
              <a:spcBef>
                <a:spcPct val="0"/>
              </a:spcBef>
              <a:spcAft>
                <a:spcPct val="0"/>
              </a:spcAft>
              <a:defRPr sz="2800" b="1">
                <a:solidFill>
                  <a:schemeClr val="tx2"/>
                </a:solidFill>
                <a:latin typeface="Helvetica" pitchFamily="-106" charset="0"/>
              </a:defRPr>
            </a:lvl7pPr>
            <a:lvl8pPr marL="1371600" algn="r" rtl="0" eaLnBrk="1" fontAlgn="base" hangingPunct="1">
              <a:spcBef>
                <a:spcPct val="0"/>
              </a:spcBef>
              <a:spcAft>
                <a:spcPct val="0"/>
              </a:spcAft>
              <a:defRPr sz="2800" b="1">
                <a:solidFill>
                  <a:schemeClr val="tx2"/>
                </a:solidFill>
                <a:latin typeface="Helvetica" pitchFamily="-106" charset="0"/>
              </a:defRPr>
            </a:lvl8pPr>
            <a:lvl9pPr marL="1828800" algn="r" rtl="0" eaLnBrk="1" fontAlgn="base" hangingPunct="1">
              <a:spcBef>
                <a:spcPct val="0"/>
              </a:spcBef>
              <a:spcAft>
                <a:spcPct val="0"/>
              </a:spcAft>
              <a:defRPr sz="2800" b="1">
                <a:solidFill>
                  <a:schemeClr val="tx2"/>
                </a:solidFill>
                <a:latin typeface="Helvetica" pitchFamily="-106" charset="0"/>
              </a:defRPr>
            </a:lvl9pPr>
          </a:lstStyle>
          <a:p>
            <a:pPr algn="ctr" eaLnBrk="1" hangingPunct="1"/>
            <a:r>
              <a:rPr lang="fr-FR" b="1" dirty="0">
                <a:solidFill>
                  <a:schemeClr val="accent1">
                    <a:lumMod val="50000"/>
                  </a:schemeClr>
                </a:solidFill>
                <a:cs typeface="Arial"/>
              </a:rPr>
              <a:t>Access to the local expertise</a:t>
            </a:r>
            <a:endParaRPr lang="en-GB" b="1" dirty="0">
              <a:solidFill>
                <a:srgbClr val="083763"/>
              </a:solidFill>
              <a:latin typeface="Arial"/>
              <a:cs typeface="Arial"/>
            </a:endParaRPr>
          </a:p>
        </p:txBody>
      </p:sp>
      <p:pic>
        <p:nvPicPr>
          <p:cNvPr id="7" name="Image 1" descr="Capture d’écran 2014-10-10 à 11.45.5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44824"/>
            <a:ext cx="8856984" cy="391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8</a:t>
            </a:fld>
            <a:endParaRPr lang="fr-FR" sz="1200" dirty="0"/>
          </a:p>
        </p:txBody>
      </p:sp>
    </p:spTree>
    <p:extLst>
      <p:ext uri="{BB962C8B-B14F-4D97-AF65-F5344CB8AC3E}">
        <p14:creationId xmlns:p14="http://schemas.microsoft.com/office/powerpoint/2010/main" val="26832438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476672"/>
            <a:ext cx="8964488" cy="685800"/>
          </a:xfrm>
        </p:spPr>
        <p:txBody>
          <a:bodyPr>
            <a:normAutofit/>
          </a:bodyPr>
          <a:lstStyle/>
          <a:p>
            <a:pPr lvl="1" eaLnBrk="1" hangingPunct="1">
              <a:lnSpc>
                <a:spcPct val="80000"/>
              </a:lnSpc>
              <a:defRPr/>
            </a:pPr>
            <a:r>
              <a:rPr lang="en-GB" sz="2400" b="1" dirty="0" smtClean="0">
                <a:solidFill>
                  <a:schemeClr val="accent1">
                    <a:lumMod val="50000"/>
                  </a:schemeClr>
                </a:solidFill>
                <a:latin typeface="Arial"/>
                <a:cs typeface="Arial"/>
              </a:rPr>
              <a:t>Measurement of ambient dose rates</a:t>
            </a:r>
            <a:endParaRPr lang="en-GB" sz="2400" b="1" dirty="0">
              <a:solidFill>
                <a:schemeClr val="accent1">
                  <a:lumMod val="50000"/>
                </a:schemeClr>
              </a:solidFill>
              <a:latin typeface="Arial"/>
              <a:cs typeface="Arial"/>
            </a:endParaRPr>
          </a:p>
        </p:txBody>
      </p:sp>
      <p:pic>
        <p:nvPicPr>
          <p:cNvPr id="37891" name="Picture 3" descr="CEPN00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5645150"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4"/>
          <p:cNvSpPr txBox="1">
            <a:spLocks noGrp="1"/>
          </p:cNvSpPr>
          <p:nvPr/>
        </p:nvSpPr>
        <p:spPr bwMode="auto">
          <a:xfrm>
            <a:off x="7019925" y="6286500"/>
            <a:ext cx="1905000" cy="457200"/>
          </a:xfrm>
          <a:prstGeom prst="rect">
            <a:avLst/>
          </a:prstGeom>
          <a:noFill/>
          <a:ln w="9525">
            <a:noFill/>
            <a:miter lim="800000"/>
            <a:headEnd/>
            <a:tailEnd/>
          </a:ln>
        </p:spPr>
        <p:txBody>
          <a:bodyPr anchor="b">
            <a:prstTxWarp prst="textNoShape">
              <a:avLst/>
            </a:prstTxWarp>
          </a:bodyPr>
          <a:lstStyle/>
          <a:p>
            <a:pPr algn="r"/>
            <a:fld id="{0454FD69-4E3F-CD44-BF80-21C94516B6B3}" type="slidenum">
              <a:rPr lang="fr-FR" sz="1200"/>
              <a:pPr algn="r"/>
              <a:t>9</a:t>
            </a:fld>
            <a:endParaRPr lang="fr-FR" sz="1200" dirty="0"/>
          </a:p>
        </p:txBody>
      </p:sp>
    </p:spTree>
    <p:extLst>
      <p:ext uri="{BB962C8B-B14F-4D97-AF65-F5344CB8AC3E}">
        <p14:creationId xmlns:p14="http://schemas.microsoft.com/office/powerpoint/2010/main" val="993958918"/>
      </p:ext>
    </p:extLst>
  </p:cSld>
  <p:clrMapOvr>
    <a:masterClrMapping/>
  </p:clrMapOvr>
  <p:transition xmlns:p14="http://schemas.microsoft.com/office/powerpoint/2010/mai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bodyPr vert="horz" lIns="0" rIns="18288">
        <a:normAutofit/>
      </a:bodyPr>
      <a:lstStyle>
        <a:defPPr marL="0" marR="4572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kumimoji="0" sz="16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0</TotalTime>
  <Words>1491</Words>
  <Application>Microsoft Macintosh PowerPoint</Application>
  <PresentationFormat>Présentation à l'écran (4:3)</PresentationFormat>
  <Paragraphs>196</Paragraphs>
  <Slides>36</Slides>
  <Notes>18</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36</vt:i4>
      </vt:variant>
    </vt:vector>
  </HeadingPairs>
  <TitlesOfParts>
    <vt:vector size="39" baseType="lpstr">
      <vt:lpstr>Flow</vt:lpstr>
      <vt:lpstr>Feuille de calcul</vt:lpstr>
      <vt:lpstr>Document</vt:lpstr>
      <vt:lpstr>Dialoguing with people as a  radiological protection professional:  lessons from Chernobyl and Fukushima</vt:lpstr>
      <vt:lpstr>Présentation PowerPoint</vt:lpstr>
      <vt:lpstr>Présentation PowerPoint</vt:lpstr>
      <vt:lpstr>Présentation PowerPoint</vt:lpstr>
      <vt:lpstr>Présentation PowerPoint</vt:lpstr>
      <vt:lpstr>The stakeholder involvement process  implemented in Belarus</vt:lpstr>
      <vt:lpstr> Listening about concerns</vt:lpstr>
      <vt:lpstr> </vt:lpstr>
      <vt:lpstr>Measurement of ambient dose rates</vt:lpstr>
      <vt:lpstr>Ambient dose rates in gardens</vt:lpstr>
      <vt:lpstr>Measurement of foodstuffs</vt:lpstr>
      <vt:lpstr>Whole body measurements</vt:lpstr>
      <vt:lpstr>Dose distribution from caesium intake of children in the  Bragin district 20 years after the accident</vt:lpstr>
      <vt:lpstr>Sharing measurement results </vt:lpstr>
      <vt:lpstr>Radiological scale for external exposure  adopted by villagers </vt:lpstr>
      <vt:lpstr>Influence of the level of contamination of foodstuffs  on the daily intake of a child</vt:lpstr>
      <vt:lpstr>Implementing protection actions (1)  </vt:lpstr>
      <vt:lpstr>Implementing protection actions (2) </vt:lpstr>
      <vt:lpstr>Dialogue with local authorities</vt:lpstr>
      <vt:lpstr> Lessons from Belarus:  the human dimension of the post-accident situation  </vt:lpstr>
      <vt:lpstr>Lessons from Belarus:  the attitudes of the affected population facing contamination </vt:lpstr>
      <vt:lpstr>Lessons from Belarus:  the involvement of the affected people  </vt:lpstr>
      <vt:lpstr>Lessons from Belarus: the role of dialogue </vt:lpstr>
      <vt:lpstr>Présentation PowerPoint</vt:lpstr>
      <vt:lpstr> The ICRP Dialogue initiative on the rehabilitation of  living conditions after the Fukushima accident  </vt:lpstr>
      <vt:lpstr>The ICRP dialogue in Fukushima</vt:lpstr>
      <vt:lpstr>The ICRP dialogue in Fukushima</vt:lpstr>
      <vt:lpstr>The ICRP dialogue in Fukushima</vt:lpstr>
      <vt:lpstr>The dialogue with Suetsugi community </vt:lpstr>
      <vt:lpstr>Lessons from the Fukushima Dialogue (1)</vt:lpstr>
      <vt:lpstr>Lessons from the Fukushima Dialogue (2)</vt:lpstr>
      <vt:lpstr>Lessons from the Fukushima Dialogue (3)</vt:lpstr>
      <vt:lpstr>Some lessons I learned from Fukushima </vt:lpstr>
      <vt:lpstr>Concluding remarks about dialogue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2014-10-20T14:47:38Z</dcterms:created>
  <dcterms:modified xsi:type="dcterms:W3CDTF">2016-04-19T04:16:45Z</dcterms:modified>
</cp:coreProperties>
</file>