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5" r:id="rId5"/>
    <p:sldId id="263" r:id="rId6"/>
    <p:sldId id="261" r:id="rId7"/>
    <p:sldId id="259" r:id="rId8"/>
    <p:sldId id="285" r:id="rId9"/>
    <p:sldId id="271" r:id="rId10"/>
    <p:sldId id="262" r:id="rId11"/>
    <p:sldId id="273" r:id="rId12"/>
    <p:sldId id="283" r:id="rId13"/>
    <p:sldId id="272" r:id="rId14"/>
    <p:sldId id="274" r:id="rId15"/>
    <p:sldId id="275" r:id="rId16"/>
    <p:sldId id="264" r:id="rId17"/>
    <p:sldId id="276" r:id="rId18"/>
    <p:sldId id="277" r:id="rId19"/>
    <p:sldId id="278" r:id="rId20"/>
    <p:sldId id="279" r:id="rId21"/>
    <p:sldId id="280" r:id="rId22"/>
    <p:sldId id="284" r:id="rId23"/>
    <p:sldId id="258" r:id="rId24"/>
    <p:sldId id="282" r:id="rId25"/>
    <p:sldId id="286" r:id="rId2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80"/>
    <a:srgbClr val="003366"/>
    <a:srgbClr val="FF9900"/>
    <a:srgbClr val="FFCC00"/>
    <a:srgbClr val="FF9933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4" y="-3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EEE15168-9E71-2D4E-BBCB-72FE2B2A27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6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B8FF88-A473-EE4F-B34A-51FC177FBD4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0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FF88-A473-EE4F-B34A-51FC177FBD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69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-cepn-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9187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49650" y="3200400"/>
            <a:ext cx="6108700" cy="76200"/>
          </a:xfrm>
          <a:prstGeom prst="rect">
            <a:avLst/>
          </a:prstGeom>
          <a:solidFill>
            <a:schemeClr val="hlink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12050" y="63246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r>
              <a:rPr lang="fr-FR" sz="1200">
                <a:latin typeface="Helvetica" charset="0"/>
              </a:rPr>
              <a:t>cepn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49650" y="3505200"/>
            <a:ext cx="6108700" cy="22098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 sz="2000" i="1"/>
            </a:lvl1pPr>
          </a:lstStyle>
          <a:p>
            <a:r>
              <a:rPr lang="fr-FR" smtClean="0"/>
              <a:t>Cliquez pour modifier le style des sous-titres du masque</a:t>
            </a:r>
            <a:endParaRPr lang="de-DE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651000" y="2057400"/>
            <a:ext cx="8007350" cy="762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7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1B82E-D47A-BD4B-BF51-3CA1C6F1684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62863" y="152400"/>
            <a:ext cx="2112962" cy="594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20800" y="152400"/>
            <a:ext cx="6189663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C5E46-1CAD-7945-A7AD-DE59E2BA995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3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550" y="152400"/>
            <a:ext cx="7970838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20800" y="1371600"/>
            <a:ext cx="8455025" cy="4724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C206A-CEE6-6942-92B0-1D57F349B4F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2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B2EBD-47E1-9B47-BDB2-B4EF95F180C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20A75-8624-064A-BEE1-4639D5D0DC5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7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20800" y="1371600"/>
            <a:ext cx="4151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24513" y="1371600"/>
            <a:ext cx="415131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5056A-C281-5243-A159-C3B832084E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26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EA7F1-7F0C-5548-8EF4-A3C371903E0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05931-6E68-0E4E-8F71-D9F7078970E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59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6752-55C7-264D-A12D-AD03FA0EA95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62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F33FE-FA7B-FE42-AFBB-1201A2A768A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0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62865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01D5E-6CAE-4647-B3D3-69C7C255CF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50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-cepn-pp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9187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52600" y="152400"/>
            <a:ext cx="8351788" cy="75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340768"/>
            <a:ext cx="84550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622300" y="558165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Helvetica" charset="0"/>
              </a:defRPr>
            </a:lvl1pPr>
          </a:lstStyle>
          <a:p>
            <a:endParaRPr lang="fr-FR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17496" y="6453336"/>
            <a:ext cx="405954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</a:defRPr>
            </a:lvl1pPr>
          </a:lstStyle>
          <a:p>
            <a:fld id="{0139717A-27F0-7249-BB12-62E1D75366B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656856" y="980728"/>
            <a:ext cx="6108700" cy="76200"/>
          </a:xfrm>
          <a:prstGeom prst="rect">
            <a:avLst/>
          </a:prstGeom>
          <a:solidFill>
            <a:schemeClr val="hlink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8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8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ous-titr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 dirty="0" smtClean="0">
                <a:latin typeface="Helvetica" charset="0"/>
                <a:ea typeface="ＭＳ Ｐゴシック" charset="0"/>
                <a:cs typeface="ＭＳ Ｐゴシック" charset="0"/>
              </a:rPr>
              <a:t>Caroline SCHIEBER</a:t>
            </a:r>
          </a:p>
          <a:p>
            <a:pPr eaLnBrk="1" hangingPunct="1">
              <a:buFont typeface="Wingdings" charset="0"/>
              <a:buNone/>
            </a:pPr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dirty="0" err="1" smtClean="0">
                <a:latin typeface="Helvetica" charset="0"/>
                <a:ea typeface="ＭＳ Ｐゴシック" charset="0"/>
                <a:cs typeface="ＭＳ Ｐゴシック" charset="0"/>
              </a:rPr>
              <a:t>Fourth</a:t>
            </a:r>
            <a:r>
              <a:rPr lang="fr-FR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Helvetica" charset="0"/>
                <a:ea typeface="ＭＳ Ｐゴシック" charset="0"/>
                <a:cs typeface="ＭＳ Ｐゴシック" charset="0"/>
              </a:rPr>
              <a:t>European</a:t>
            </a:r>
            <a:r>
              <a:rPr lang="fr-FR" dirty="0" smtClean="0">
                <a:latin typeface="Helvetica" charset="0"/>
                <a:ea typeface="ＭＳ Ｐゴシック" charset="0"/>
                <a:cs typeface="ＭＳ Ｐゴシック" charset="0"/>
              </a:rPr>
              <a:t> IRPA </a:t>
            </a:r>
            <a:r>
              <a:rPr lang="fr-FR" dirty="0" err="1" smtClean="0">
                <a:latin typeface="Helvetica" charset="0"/>
                <a:ea typeface="ＭＳ Ｐゴシック" charset="0"/>
                <a:cs typeface="ＭＳ Ｐゴシック" charset="0"/>
              </a:rPr>
              <a:t>Congress</a:t>
            </a:r>
            <a:endParaRPr lang="fr-FR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dirty="0" smtClean="0">
                <a:latin typeface="Helvetica" charset="0"/>
                <a:ea typeface="ＭＳ Ｐゴシック" charset="0"/>
                <a:cs typeface="ＭＳ Ｐゴシック" charset="0"/>
              </a:rPr>
              <a:t>Geneva, </a:t>
            </a:r>
            <a:r>
              <a:rPr lang="fr-FR" dirty="0" err="1" smtClean="0">
                <a:latin typeface="Helvetica" charset="0"/>
                <a:ea typeface="ＭＳ Ｐゴシック" charset="0"/>
                <a:cs typeface="ＭＳ Ｐゴシック" charset="0"/>
              </a:rPr>
              <a:t>June</a:t>
            </a:r>
            <a:r>
              <a:rPr lang="fr-FR" dirty="0" smtClean="0">
                <a:latin typeface="Helvetica" charset="0"/>
                <a:ea typeface="ＭＳ Ｐゴシック" charset="0"/>
                <a:cs typeface="ＭＳ Ｐゴシック" charset="0"/>
              </a:rPr>
              <a:t> 23-27,2014</a:t>
            </a:r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itre 2"/>
          <p:cNvSpPr>
            <a:spLocks noGrp="1"/>
          </p:cNvSpPr>
          <p:nvPr>
            <p:ph type="ctrTitle" sz="quarter"/>
          </p:nvPr>
        </p:nvSpPr>
        <p:spPr>
          <a:xfrm>
            <a:off x="1136576" y="1700808"/>
            <a:ext cx="8521774" cy="1118592"/>
          </a:xfrm>
        </p:spPr>
        <p:txBody>
          <a:bodyPr/>
          <a:lstStyle/>
          <a:p>
            <a:r>
              <a:rPr lang="en-GB" dirty="0"/>
              <a:t>Prospects for the IAEA International Conference on </a:t>
            </a:r>
            <a:r>
              <a:rPr lang="en-GB" dirty="0" smtClean="0"/>
              <a:t>Occupational </a:t>
            </a:r>
            <a:r>
              <a:rPr lang="en-GB" dirty="0"/>
              <a:t>Radiation Protection </a:t>
            </a:r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2463475"/>
            <a:ext cx="3024336" cy="427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568" y="260648"/>
            <a:ext cx="8639820" cy="684312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International Recommendations and Standards on </a:t>
            </a:r>
            <a:r>
              <a:rPr lang="en-GB" dirty="0" smtClean="0">
                <a:solidFill>
                  <a:srgbClr val="008080"/>
                </a:solidFill>
              </a:rPr>
              <a:t>ORP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</a:t>
            </a:r>
            <a:endParaRPr lang="en-GB" dirty="0" smtClean="0">
              <a:solidFill>
                <a:srgbClr val="00808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Keynote</a:t>
            </a:r>
            <a:r>
              <a:rPr lang="en-GB" b="1" dirty="0" smtClean="0">
                <a:solidFill>
                  <a:schemeClr val="accent4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lecture</a:t>
            </a:r>
            <a:r>
              <a:rPr lang="en-GB" b="1" dirty="0" smtClean="0">
                <a:solidFill>
                  <a:schemeClr val="accent4"/>
                </a:solidFill>
              </a:rPr>
              <a:t>:</a:t>
            </a:r>
            <a:r>
              <a:rPr lang="en-GB" dirty="0" smtClean="0"/>
              <a:t> context of new BSS – changes for occupational radiation protection – challenges for practical implementation</a:t>
            </a: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EURATOM BSS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  <a:r>
              <a:rPr lang="en-GB" dirty="0" smtClean="0">
                <a:solidFill>
                  <a:srgbClr val="000000"/>
                </a:solidFill>
              </a:rPr>
              <a:t> ORP issues</a:t>
            </a:r>
            <a:endParaRPr lang="en-GB" b="1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IAEA</a:t>
            </a:r>
            <a:r>
              <a:rPr lang="en-GB" dirty="0" smtClean="0">
                <a:solidFill>
                  <a:schemeClr val="tx2"/>
                </a:solidFill>
              </a:rPr>
              <a:t>: </a:t>
            </a:r>
            <a:r>
              <a:rPr lang="en-GB" dirty="0" smtClean="0"/>
              <a:t>Safety Guides developments</a:t>
            </a: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ICRP</a:t>
            </a:r>
            <a:r>
              <a:rPr lang="en-GB" dirty="0" smtClean="0"/>
              <a:t>: past recommendations in ORP and future work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384" y="4437112"/>
            <a:ext cx="1152128" cy="17247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04" y="4509120"/>
            <a:ext cx="1296144" cy="172739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56" y="4653136"/>
            <a:ext cx="304613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0832" y="152400"/>
            <a:ext cx="6263556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Radiation Effects and Health Risks from Radiation Exposure at the Workplace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2600" y="1268760"/>
            <a:ext cx="8455025" cy="525658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 and Round Table</a:t>
            </a:r>
            <a:endParaRPr lang="en-GB" b="1" dirty="0" smtClean="0">
              <a:solidFill>
                <a:srgbClr val="00808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</a:t>
            </a:r>
            <a:r>
              <a:rPr lang="en-GB" b="1" dirty="0">
                <a:solidFill>
                  <a:srgbClr val="003366"/>
                </a:solidFill>
              </a:rPr>
              <a:t>:</a:t>
            </a:r>
            <a:r>
              <a:rPr lang="en-GB" dirty="0"/>
              <a:t> Overview of current status of knowledge of radiation health </a:t>
            </a:r>
            <a:r>
              <a:rPr lang="en-GB" dirty="0" smtClean="0"/>
              <a:t>risks, attribution of </a:t>
            </a:r>
            <a:r>
              <a:rPr lang="en-GB" dirty="0"/>
              <a:t>health effects to occupational radiation </a:t>
            </a:r>
            <a:r>
              <a:rPr lang="en-GB" dirty="0" smtClean="0"/>
              <a:t>exposure, comparison </a:t>
            </a:r>
            <a:r>
              <a:rPr lang="en-GB" dirty="0"/>
              <a:t>of risks with other industries 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Scientific and epidemiological background for </a:t>
            </a:r>
            <a:r>
              <a:rPr lang="en-GB" b="1" dirty="0" smtClean="0">
                <a:solidFill>
                  <a:srgbClr val="003366"/>
                </a:solidFill>
              </a:rPr>
              <a:t>radiation risk for the lens of the eye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Scientific and epidemiological </a:t>
            </a:r>
            <a:r>
              <a:rPr lang="en-GB" dirty="0" smtClean="0"/>
              <a:t>evidence for </a:t>
            </a:r>
            <a:r>
              <a:rPr lang="en-GB" b="1" dirty="0" smtClean="0">
                <a:solidFill>
                  <a:srgbClr val="003366"/>
                </a:solidFill>
              </a:rPr>
              <a:t>cardiovascular risks at the workplace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Approaches for </a:t>
            </a:r>
            <a:r>
              <a:rPr lang="en-GB" b="1" dirty="0" smtClean="0">
                <a:solidFill>
                  <a:srgbClr val="003366"/>
                </a:solidFill>
              </a:rPr>
              <a:t>estimating probability of causation</a:t>
            </a:r>
            <a:r>
              <a:rPr lang="en-GB" dirty="0" smtClean="0"/>
              <a:t> for compensation purposes</a:t>
            </a:r>
          </a:p>
          <a:p>
            <a:pPr lvl="1"/>
            <a:r>
              <a:rPr lang="en-GB" b="1" dirty="0" smtClean="0">
                <a:solidFill>
                  <a:srgbClr val="003366"/>
                </a:solidFill>
              </a:rPr>
              <a:t>Round table</a:t>
            </a:r>
            <a:r>
              <a:rPr lang="en-GB" dirty="0" smtClean="0"/>
              <a:t> discussion:</a:t>
            </a:r>
          </a:p>
          <a:p>
            <a:pPr lvl="2"/>
            <a:r>
              <a:rPr lang="en-GB" sz="2000" b="1" dirty="0" smtClean="0">
                <a:solidFill>
                  <a:srgbClr val="003366"/>
                </a:solidFill>
              </a:rPr>
              <a:t>Health examination</a:t>
            </a:r>
            <a:r>
              <a:rPr lang="en-GB" sz="2000" dirty="0" smtClean="0"/>
              <a:t> in workplaces from WHO point of view</a:t>
            </a:r>
          </a:p>
          <a:p>
            <a:pPr lvl="2"/>
            <a:r>
              <a:rPr lang="en-GB" sz="2000" b="1" dirty="0" smtClean="0">
                <a:solidFill>
                  <a:srgbClr val="003366"/>
                </a:solidFill>
              </a:rPr>
              <a:t>Health surveillance</a:t>
            </a:r>
            <a:r>
              <a:rPr lang="en-GB" sz="2000" dirty="0" smtClean="0"/>
              <a:t> systems from ILO point of view</a:t>
            </a:r>
          </a:p>
          <a:p>
            <a:pPr lvl="2"/>
            <a:r>
              <a:rPr lang="en-GB" sz="2000" b="1" dirty="0" smtClean="0">
                <a:solidFill>
                  <a:srgbClr val="003366"/>
                </a:solidFill>
              </a:rPr>
              <a:t>Compensation schemes</a:t>
            </a:r>
            <a:r>
              <a:rPr lang="en-GB" sz="2000" dirty="0" smtClean="0"/>
              <a:t>: Results of IAEA action plan</a:t>
            </a:r>
          </a:p>
          <a:p>
            <a:pPr lvl="2"/>
            <a:endParaRPr lang="en-GB" sz="2000" dirty="0" smtClean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073" y="2200"/>
            <a:ext cx="2054751" cy="133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46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4848" y="152400"/>
            <a:ext cx="6119540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Dose Assessment of Occupational Radiation </a:t>
            </a:r>
            <a:r>
              <a:rPr lang="en-GB" dirty="0" smtClean="0">
                <a:solidFill>
                  <a:srgbClr val="008080"/>
                </a:solidFill>
              </a:rPr>
              <a:t>Exposures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2600" y="1556792"/>
            <a:ext cx="8455025" cy="46805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</a:t>
            </a:r>
            <a:endParaRPr lang="en-GB" b="1" dirty="0" smtClean="0">
              <a:solidFill>
                <a:srgbClr val="00808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lecture: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/>
              <a:t>Requirements on dose assessment</a:t>
            </a:r>
            <a:r>
              <a:rPr lang="fr-FR" dirty="0"/>
              <a:t> </a:t>
            </a:r>
            <a:r>
              <a:rPr lang="en-GB" dirty="0" smtClean="0"/>
              <a:t>from </a:t>
            </a:r>
            <a:r>
              <a:rPr lang="en-GB" dirty="0"/>
              <a:t>standards </a:t>
            </a:r>
            <a:r>
              <a:rPr lang="en-GB" dirty="0" smtClean="0"/>
              <a:t>(BSS </a:t>
            </a:r>
            <a:r>
              <a:rPr lang="en-GB" dirty="0"/>
              <a:t>/ ICRU / </a:t>
            </a:r>
            <a:r>
              <a:rPr lang="en-GB" dirty="0" smtClean="0"/>
              <a:t>ISO) </a:t>
            </a:r>
            <a:r>
              <a:rPr lang="en-GB" dirty="0"/>
              <a:t>and challenges </a:t>
            </a:r>
            <a:r>
              <a:rPr lang="en-GB" dirty="0" smtClean="0"/>
              <a:t>in implementation</a:t>
            </a:r>
            <a:endParaRPr lang="en-GB" dirty="0" smtClean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</a:rPr>
              <a:t>Technical aspects of </a:t>
            </a:r>
            <a:r>
              <a:rPr lang="en-GB" b="1" dirty="0" smtClean="0">
                <a:solidFill>
                  <a:srgbClr val="003366"/>
                </a:solidFill>
              </a:rPr>
              <a:t>external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b="1" dirty="0" smtClean="0">
                <a:solidFill>
                  <a:srgbClr val="003366"/>
                </a:solidFill>
              </a:rPr>
              <a:t>internal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b="1" dirty="0" smtClean="0">
                <a:solidFill>
                  <a:srgbClr val="003366"/>
                </a:solidFill>
              </a:rPr>
              <a:t>dosimetry</a:t>
            </a:r>
            <a:endParaRPr lang="en-GB" b="1" dirty="0">
              <a:solidFill>
                <a:srgbClr val="003366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</a:rPr>
              <a:t>Dose assessment for the </a:t>
            </a:r>
            <a:r>
              <a:rPr lang="en-GB" b="1" dirty="0" smtClean="0">
                <a:solidFill>
                  <a:srgbClr val="003366"/>
                </a:solidFill>
              </a:rPr>
              <a:t>lens of the eye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0"/>
            <a:ext cx="2205732" cy="1533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256" y="4581128"/>
            <a:ext cx="1944216" cy="1516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29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6856" y="152400"/>
            <a:ext cx="5688632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Dose Record Management of Occupational </a:t>
            </a:r>
            <a:r>
              <a:rPr lang="en-GB" dirty="0" smtClean="0">
                <a:solidFill>
                  <a:srgbClr val="008080"/>
                </a:solidFill>
              </a:rPr>
              <a:t>Radiation Exposures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484784"/>
            <a:ext cx="8455025" cy="51125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Plenary Session</a:t>
            </a:r>
            <a:endParaRPr lang="en-GB" b="1" dirty="0">
              <a:solidFill>
                <a:srgbClr val="00808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>
                <a:solidFill>
                  <a:schemeClr val="tx2"/>
                </a:solidFill>
              </a:rPr>
              <a:t>Keynote lecture</a:t>
            </a:r>
            <a:r>
              <a:rPr lang="en-GB" dirty="0">
                <a:solidFill>
                  <a:srgbClr val="000000"/>
                </a:solidFill>
              </a:rPr>
              <a:t>: </a:t>
            </a:r>
            <a:r>
              <a:rPr lang="en-GB" dirty="0"/>
              <a:t>Issues on the management of dose records and data </a:t>
            </a:r>
            <a:r>
              <a:rPr lang="en-GB" dirty="0" smtClean="0"/>
              <a:t>sharing, including outside/itinerant workers issues</a:t>
            </a:r>
            <a:r>
              <a:rPr lang="fr-FR" dirty="0" smtClean="0"/>
              <a:t> </a:t>
            </a:r>
            <a:endParaRPr lang="en-GB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UNSCEAR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Requirements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National experiences:</a:t>
            </a:r>
          </a:p>
          <a:p>
            <a:pPr lvl="2">
              <a:spcAft>
                <a:spcPts val="600"/>
              </a:spcAft>
            </a:pPr>
            <a:r>
              <a:rPr lang="en-GB" sz="2000" b="1" dirty="0" smtClean="0">
                <a:solidFill>
                  <a:srgbClr val="003366"/>
                </a:solidFill>
              </a:rPr>
              <a:t>China</a:t>
            </a:r>
            <a:endParaRPr lang="en-GB" sz="2000" dirty="0"/>
          </a:p>
          <a:p>
            <a:pPr lvl="2">
              <a:spcAft>
                <a:spcPts val="600"/>
              </a:spcAft>
            </a:pPr>
            <a:r>
              <a:rPr lang="en-GB" sz="2000" b="1" dirty="0" smtClean="0">
                <a:solidFill>
                  <a:srgbClr val="003366"/>
                </a:solidFill>
              </a:rPr>
              <a:t>Canada</a:t>
            </a: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ESOREX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platform – Occupational exposure in Europe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116633"/>
            <a:ext cx="2088232" cy="138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4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6856" y="152400"/>
            <a:ext cx="6047532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ORP in Industrial and </a:t>
            </a:r>
            <a:r>
              <a:rPr lang="en-GB" dirty="0" smtClean="0">
                <a:solidFill>
                  <a:srgbClr val="008080"/>
                </a:solidFill>
              </a:rPr>
              <a:t/>
            </a:r>
            <a:br>
              <a:rPr lang="en-GB" dirty="0" smtClean="0">
                <a:solidFill>
                  <a:srgbClr val="008080"/>
                </a:solidFill>
              </a:rPr>
            </a:br>
            <a:r>
              <a:rPr lang="en-GB" dirty="0" smtClean="0">
                <a:solidFill>
                  <a:srgbClr val="008080"/>
                </a:solidFill>
              </a:rPr>
              <a:t>Research </a:t>
            </a:r>
            <a:r>
              <a:rPr lang="en-GB" dirty="0">
                <a:solidFill>
                  <a:srgbClr val="008080"/>
                </a:solidFill>
              </a:rPr>
              <a:t>&amp; Education Facilities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8584" y="1477112"/>
            <a:ext cx="8455025" cy="4688192"/>
          </a:xfrm>
        </p:spPr>
        <p:txBody>
          <a:bodyPr/>
          <a:lstStyle/>
          <a:p>
            <a:pPr lvl="0">
              <a:spcAft>
                <a:spcPts val="1800"/>
              </a:spcAft>
              <a:buClr>
                <a:srgbClr val="9A0000"/>
              </a:buClr>
            </a:pPr>
            <a:r>
              <a:rPr lang="en-GB" b="1" dirty="0">
                <a:solidFill>
                  <a:srgbClr val="003366"/>
                </a:solidFill>
              </a:rPr>
              <a:t>Plenary </a:t>
            </a:r>
            <a:r>
              <a:rPr lang="en-GB" b="1" dirty="0" smtClean="0">
                <a:solidFill>
                  <a:srgbClr val="003366"/>
                </a:solidFill>
              </a:rPr>
              <a:t>Session</a:t>
            </a:r>
            <a:endParaRPr lang="en-GB" b="1" dirty="0">
              <a:solidFill>
                <a:srgbClr val="00808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lecture: </a:t>
            </a:r>
            <a:r>
              <a:rPr lang="en-GB" dirty="0"/>
              <a:t>Review of the ORP and doses in the industry from </a:t>
            </a:r>
            <a:r>
              <a:rPr lang="en-GB" dirty="0" smtClean="0"/>
              <a:t>industrial </a:t>
            </a:r>
            <a:r>
              <a:rPr lang="en-GB" dirty="0"/>
              <a:t>r</a:t>
            </a:r>
            <a:r>
              <a:rPr lang="en-GB" dirty="0" smtClean="0"/>
              <a:t>adiography </a:t>
            </a:r>
            <a:r>
              <a:rPr lang="en-GB" dirty="0"/>
              <a:t>– accidents and incidents</a:t>
            </a:r>
            <a:r>
              <a:rPr lang="fr-FR" dirty="0"/>
              <a:t> </a:t>
            </a:r>
            <a:endParaRPr lang="en-GB" dirty="0"/>
          </a:p>
          <a:p>
            <a:pPr lvl="1">
              <a:spcAft>
                <a:spcPts val="1800"/>
              </a:spcAft>
            </a:pPr>
            <a:r>
              <a:rPr lang="en-GB" dirty="0" smtClean="0"/>
              <a:t>Issues in ORP for industrial radiography : views from the </a:t>
            </a:r>
            <a:r>
              <a:rPr lang="en-GB" b="1" dirty="0" smtClean="0">
                <a:solidFill>
                  <a:srgbClr val="003366"/>
                </a:solidFill>
              </a:rPr>
              <a:t>Regulator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and the </a:t>
            </a:r>
            <a:r>
              <a:rPr lang="en-GB" b="1" dirty="0" smtClean="0">
                <a:solidFill>
                  <a:srgbClr val="003366"/>
                </a:solidFill>
              </a:rPr>
              <a:t>Provider</a:t>
            </a:r>
          </a:p>
          <a:p>
            <a:pPr lvl="1">
              <a:spcAft>
                <a:spcPts val="18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Training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3366"/>
                </a:solidFill>
              </a:rPr>
              <a:t>Education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requirements</a:t>
            </a:r>
          </a:p>
          <a:p>
            <a:pPr lvl="1">
              <a:spcAft>
                <a:spcPts val="1800"/>
              </a:spcAft>
            </a:pPr>
            <a:r>
              <a:rPr lang="en-GB" dirty="0" smtClean="0"/>
              <a:t>ORP in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a</a:t>
            </a:r>
            <a:r>
              <a:rPr lang="en-GB" b="1" dirty="0" smtClean="0">
                <a:solidFill>
                  <a:srgbClr val="003366"/>
                </a:solidFill>
              </a:rPr>
              <a:t>ccelerator facilities</a:t>
            </a:r>
            <a:endParaRPr lang="en-GB" b="1" dirty="0">
              <a:solidFill>
                <a:srgbClr val="003366"/>
              </a:solidFill>
            </a:endParaRPr>
          </a:p>
          <a:p>
            <a:pPr>
              <a:spcAft>
                <a:spcPts val="1800"/>
              </a:spcAft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84" y="22002"/>
            <a:ext cx="2232248" cy="1497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93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2760" y="152400"/>
            <a:ext cx="6911628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ORP in Emergencies and </a:t>
            </a:r>
            <a:r>
              <a:rPr lang="en-GB" dirty="0" smtClean="0">
                <a:solidFill>
                  <a:srgbClr val="008080"/>
                </a:solidFill>
              </a:rPr>
              <a:t/>
            </a:r>
            <a:br>
              <a:rPr lang="en-GB" dirty="0" smtClean="0">
                <a:solidFill>
                  <a:srgbClr val="008080"/>
                </a:solidFill>
              </a:rPr>
            </a:br>
            <a:r>
              <a:rPr lang="en-GB" dirty="0" smtClean="0">
                <a:solidFill>
                  <a:srgbClr val="008080"/>
                </a:solidFill>
              </a:rPr>
              <a:t>Post-</a:t>
            </a:r>
            <a:r>
              <a:rPr lang="en-GB" dirty="0">
                <a:solidFill>
                  <a:srgbClr val="008080"/>
                </a:solidFill>
              </a:rPr>
              <a:t>A</a:t>
            </a:r>
            <a:r>
              <a:rPr lang="en-GB" dirty="0" smtClean="0">
                <a:solidFill>
                  <a:srgbClr val="008080"/>
                </a:solidFill>
              </a:rPr>
              <a:t>ccident </a:t>
            </a:r>
            <a:r>
              <a:rPr lang="en-GB" dirty="0">
                <a:solidFill>
                  <a:srgbClr val="008080"/>
                </a:solidFill>
              </a:rPr>
              <a:t>Exposure Situations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700808"/>
            <a:ext cx="8455025" cy="48245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 and Round Table</a:t>
            </a:r>
            <a:endParaRPr lang="en-GB" b="1" dirty="0" smtClean="0">
              <a:solidFill>
                <a:srgbClr val="00808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GB" b="1" dirty="0">
                <a:solidFill>
                  <a:srgbClr val="003366"/>
                </a:solidFill>
              </a:rPr>
              <a:t>Keynote lecture:</a:t>
            </a:r>
            <a:r>
              <a:rPr lang="en-GB" dirty="0"/>
              <a:t> radiation protection for emergency response and remediation work involved in Fukushima Daiichi NPP </a:t>
            </a:r>
            <a:r>
              <a:rPr lang="en-GB" dirty="0" smtClean="0"/>
              <a:t>accident</a:t>
            </a:r>
            <a:r>
              <a:rPr lang="fr-FR" dirty="0" smtClean="0"/>
              <a:t> 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 smtClean="0"/>
              <a:t>Lessons learned from </a:t>
            </a:r>
            <a:r>
              <a:rPr lang="en-GB" b="1" dirty="0" smtClean="0">
                <a:solidFill>
                  <a:srgbClr val="003366"/>
                </a:solidFill>
              </a:rPr>
              <a:t>Chernobyl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Challenges for </a:t>
            </a:r>
            <a:r>
              <a:rPr lang="en-GB" b="1" dirty="0" smtClean="0">
                <a:solidFill>
                  <a:srgbClr val="003366"/>
                </a:solidFill>
              </a:rPr>
              <a:t>internal and external dosimetry</a:t>
            </a:r>
            <a:r>
              <a:rPr lang="en-GB" b="1" dirty="0" smtClean="0"/>
              <a:t> </a:t>
            </a:r>
            <a:r>
              <a:rPr lang="en-GB" dirty="0" smtClean="0"/>
              <a:t>from past experience / </a:t>
            </a:r>
            <a:r>
              <a:rPr lang="en-GB" dirty="0"/>
              <a:t>Fukushima Daiichi NPP </a:t>
            </a:r>
            <a:r>
              <a:rPr lang="en-GB" dirty="0" smtClean="0"/>
              <a:t>accident</a:t>
            </a:r>
          </a:p>
          <a:p>
            <a:pPr lvl="1">
              <a:spcAft>
                <a:spcPts val="12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Utility perspective</a:t>
            </a:r>
            <a:r>
              <a:rPr lang="en-GB" dirty="0" smtClean="0"/>
              <a:t> – integration of lessons learned in emergency preparedness from ORP point of view</a:t>
            </a:r>
          </a:p>
          <a:p>
            <a:pPr lvl="1"/>
            <a:r>
              <a:rPr lang="en-GB" b="1" dirty="0" smtClean="0">
                <a:solidFill>
                  <a:srgbClr val="003366"/>
                </a:solidFill>
              </a:rPr>
              <a:t>Round table</a:t>
            </a:r>
            <a:r>
              <a:rPr lang="en-GB" dirty="0" smtClean="0"/>
              <a:t> dedicated to the application and interpretation of international standards</a:t>
            </a:r>
          </a:p>
          <a:p>
            <a:pPr lvl="2"/>
            <a:r>
              <a:rPr lang="en-GB" dirty="0" smtClean="0"/>
              <a:t>Experiences in Japan during and after Fukushima accident</a:t>
            </a:r>
          </a:p>
          <a:p>
            <a:pPr lvl="2"/>
            <a:r>
              <a:rPr lang="en-GB" dirty="0" smtClean="0"/>
              <a:t>ICRP lessons learned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592" y="44624"/>
            <a:ext cx="2304256" cy="1443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00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2800" y="44624"/>
            <a:ext cx="6551588" cy="1008112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ORP in the Workplaces Involving Exposure to </a:t>
            </a:r>
            <a:r>
              <a:rPr lang="en-GB" dirty="0" smtClean="0">
                <a:solidFill>
                  <a:srgbClr val="008080"/>
                </a:solidFill>
              </a:rPr>
              <a:t>NORM and </a:t>
            </a:r>
            <a:r>
              <a:rPr lang="en-GB" dirty="0">
                <a:solidFill>
                  <a:srgbClr val="008080"/>
                </a:solidFill>
              </a:rPr>
              <a:t>Cosmic rays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484784"/>
            <a:ext cx="8455025" cy="5040560"/>
          </a:xfrm>
        </p:spPr>
        <p:txBody>
          <a:bodyPr/>
          <a:lstStyle/>
          <a:p>
            <a:pPr lvl="0">
              <a:spcAft>
                <a:spcPts val="1800"/>
              </a:spcAft>
              <a:buClr>
                <a:srgbClr val="9A0000"/>
              </a:buClr>
            </a:pPr>
            <a:r>
              <a:rPr lang="en-GB" b="1" dirty="0">
                <a:solidFill>
                  <a:srgbClr val="003366"/>
                </a:solidFill>
              </a:rPr>
              <a:t>Plenary Session</a:t>
            </a:r>
            <a:endParaRPr lang="en-GB" b="1" dirty="0">
              <a:solidFill>
                <a:srgbClr val="00808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lecture: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/>
              <a:t>NORM sources and related occupational exposures. Challenges of implementing the change in regulations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Practical experience in </a:t>
            </a:r>
            <a:r>
              <a:rPr lang="en-GB" b="1" dirty="0" smtClean="0">
                <a:solidFill>
                  <a:srgbClr val="003366"/>
                </a:solidFill>
              </a:rPr>
              <a:t>oil and </a:t>
            </a:r>
            <a:r>
              <a:rPr lang="en-GB" b="1" dirty="0" err="1" smtClean="0">
                <a:solidFill>
                  <a:srgbClr val="003366"/>
                </a:solidFill>
              </a:rPr>
              <a:t>gaz</a:t>
            </a:r>
            <a:r>
              <a:rPr lang="en-GB" b="1" dirty="0" smtClean="0">
                <a:solidFill>
                  <a:srgbClr val="003366"/>
                </a:solidFill>
              </a:rPr>
              <a:t> industry</a:t>
            </a:r>
            <a:r>
              <a:rPr lang="en-GB" dirty="0" smtClean="0"/>
              <a:t> in Brazil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Regulatory status and challenges in </a:t>
            </a:r>
            <a:r>
              <a:rPr lang="en-GB" b="1" dirty="0" smtClean="0">
                <a:solidFill>
                  <a:srgbClr val="003366"/>
                </a:solidFill>
              </a:rPr>
              <a:t>China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: case of </a:t>
            </a:r>
            <a:r>
              <a:rPr lang="en-GB" b="1" dirty="0" smtClean="0">
                <a:solidFill>
                  <a:srgbClr val="003366"/>
                </a:solidFill>
              </a:rPr>
              <a:t>coal/ rare earth mining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Management of </a:t>
            </a:r>
            <a:r>
              <a:rPr lang="en-GB" b="1" dirty="0">
                <a:solidFill>
                  <a:srgbClr val="003366"/>
                </a:solidFill>
              </a:rPr>
              <a:t>a</a:t>
            </a:r>
            <a:r>
              <a:rPr lang="en-GB" b="1" dirty="0" smtClean="0">
                <a:solidFill>
                  <a:srgbClr val="003366"/>
                </a:solidFill>
              </a:rPr>
              <a:t>ir crew exposure</a:t>
            </a:r>
            <a:r>
              <a:rPr lang="en-GB" dirty="0" smtClean="0">
                <a:solidFill>
                  <a:srgbClr val="000000"/>
                </a:solidFill>
              </a:rPr>
              <a:t> to cosmic rays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80" y="-1"/>
            <a:ext cx="1980028" cy="1412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00" y="4653135"/>
            <a:ext cx="2432720" cy="1622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68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6856" y="152400"/>
            <a:ext cx="6047532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ORP in the Workplaces Involving Exposure to Radon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484784"/>
            <a:ext cx="8455025" cy="504056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</a:t>
            </a:r>
            <a:endParaRPr lang="en-GB" b="1" dirty="0" smtClean="0">
              <a:solidFill>
                <a:srgbClr val="00808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lecture:</a:t>
            </a:r>
            <a:r>
              <a:rPr lang="en-GB" dirty="0" smtClean="0"/>
              <a:t> overview </a:t>
            </a:r>
            <a:r>
              <a:rPr lang="en-GB" dirty="0"/>
              <a:t>of </a:t>
            </a:r>
            <a:r>
              <a:rPr lang="en-GB" dirty="0" smtClean="0"/>
              <a:t>radon </a:t>
            </a:r>
            <a:r>
              <a:rPr lang="en-GB" dirty="0"/>
              <a:t>o</a:t>
            </a:r>
            <a:r>
              <a:rPr lang="en-GB" dirty="0" smtClean="0"/>
              <a:t>ccupational </a:t>
            </a:r>
            <a:r>
              <a:rPr lang="en-GB" dirty="0"/>
              <a:t>e</a:t>
            </a:r>
            <a:r>
              <a:rPr lang="en-GB" dirty="0" smtClean="0"/>
              <a:t>xposure </a:t>
            </a:r>
            <a:r>
              <a:rPr lang="en-GB" dirty="0"/>
              <a:t>past, present and future</a:t>
            </a:r>
            <a:r>
              <a:rPr lang="fr-FR" dirty="0"/>
              <a:t> </a:t>
            </a:r>
            <a:endParaRPr lang="en-GB" dirty="0" smtClean="0"/>
          </a:p>
          <a:p>
            <a:pPr lvl="1">
              <a:spcAft>
                <a:spcPts val="1800"/>
              </a:spcAft>
            </a:pPr>
            <a:r>
              <a:rPr lang="en-GB" dirty="0" smtClean="0"/>
              <a:t>Discussion on forthcoming ICRP recommendations regarding </a:t>
            </a:r>
            <a:r>
              <a:rPr lang="en-GB" b="1" dirty="0" smtClean="0">
                <a:solidFill>
                  <a:srgbClr val="003366"/>
                </a:solidFill>
              </a:rPr>
              <a:t>radon dosimetry</a:t>
            </a:r>
          </a:p>
          <a:p>
            <a:pPr lvl="1">
              <a:spcAft>
                <a:spcPts val="18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Regulatory </a:t>
            </a:r>
            <a:r>
              <a:rPr lang="en-GB" dirty="0" smtClean="0"/>
              <a:t>perspective</a:t>
            </a:r>
          </a:p>
          <a:p>
            <a:pPr lvl="1">
              <a:spcAft>
                <a:spcPts val="1800"/>
              </a:spcAft>
            </a:pPr>
            <a:r>
              <a:rPr lang="en-GB" dirty="0" smtClean="0"/>
              <a:t>Practical implementation of dosimetry in </a:t>
            </a:r>
            <a:r>
              <a:rPr lang="en-GB" b="1" dirty="0" smtClean="0">
                <a:solidFill>
                  <a:srgbClr val="003366"/>
                </a:solidFill>
              </a:rPr>
              <a:t>mining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0"/>
            <a:ext cx="2306340" cy="1418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65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 smtClean="0">
                <a:solidFill>
                  <a:srgbClr val="008080"/>
                </a:solidFill>
              </a:rPr>
              <a:t>ORP </a:t>
            </a:r>
            <a:r>
              <a:rPr lang="en-GB" dirty="0">
                <a:solidFill>
                  <a:srgbClr val="008080"/>
                </a:solidFill>
              </a:rPr>
              <a:t>in the Medical Field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295" y="1484784"/>
            <a:ext cx="8423225" cy="5400600"/>
          </a:xfrm>
        </p:spPr>
        <p:txBody>
          <a:bodyPr/>
          <a:lstStyle/>
          <a:p>
            <a:pPr lvl="0">
              <a:spcAft>
                <a:spcPts val="0"/>
              </a:spcAft>
              <a:buClr>
                <a:srgbClr val="9A0000"/>
              </a:buClr>
            </a:pPr>
            <a:r>
              <a:rPr lang="en-GB" b="1" dirty="0">
                <a:solidFill>
                  <a:srgbClr val="003366"/>
                </a:solidFill>
              </a:rPr>
              <a:t>Plenary </a:t>
            </a:r>
            <a:r>
              <a:rPr lang="en-GB" b="1" dirty="0" smtClean="0">
                <a:solidFill>
                  <a:srgbClr val="003366"/>
                </a:solidFill>
              </a:rPr>
              <a:t>Session and Round Table</a:t>
            </a:r>
            <a:endParaRPr lang="en-GB" b="1" dirty="0">
              <a:solidFill>
                <a:srgbClr val="008080"/>
              </a:solidFill>
            </a:endParaRP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Keynote </a:t>
            </a:r>
            <a:r>
              <a:rPr lang="en-GB" b="1" dirty="0">
                <a:solidFill>
                  <a:schemeClr val="tx2"/>
                </a:solidFill>
              </a:rPr>
              <a:t>lecture: </a:t>
            </a:r>
            <a:r>
              <a:rPr lang="en-GB" dirty="0"/>
              <a:t>Fostering radiation safety culture to improve ORP in health care</a:t>
            </a:r>
          </a:p>
          <a:p>
            <a:pPr lvl="1"/>
            <a:r>
              <a:rPr lang="en-GB" dirty="0"/>
              <a:t>Improving </a:t>
            </a:r>
            <a:r>
              <a:rPr lang="en-GB" b="1" dirty="0">
                <a:solidFill>
                  <a:schemeClr val="tx2"/>
                </a:solidFill>
              </a:rPr>
              <a:t>optimisation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of ORP in medicine</a:t>
            </a:r>
          </a:p>
          <a:p>
            <a:pPr lvl="1"/>
            <a:r>
              <a:rPr lang="en-GB" b="1" dirty="0">
                <a:solidFill>
                  <a:schemeClr val="tx2"/>
                </a:solidFill>
              </a:rPr>
              <a:t>Education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tx2"/>
                </a:solidFill>
              </a:rPr>
              <a:t>training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of health professionals</a:t>
            </a:r>
          </a:p>
          <a:p>
            <a:pPr lvl="1"/>
            <a:r>
              <a:rPr lang="en-GB" dirty="0"/>
              <a:t>Challenges regarding implementation of </a:t>
            </a:r>
            <a:r>
              <a:rPr lang="en-GB" b="1" dirty="0">
                <a:solidFill>
                  <a:schemeClr val="tx2"/>
                </a:solidFill>
              </a:rPr>
              <a:t>new lens of the eye dose limit</a:t>
            </a:r>
            <a:endParaRPr lang="fr-FR" b="1" dirty="0">
              <a:solidFill>
                <a:schemeClr val="tx2"/>
              </a:solidFill>
            </a:endParaRPr>
          </a:p>
          <a:p>
            <a:pPr lvl="1"/>
            <a:r>
              <a:rPr lang="fr-FR" b="1" dirty="0">
                <a:solidFill>
                  <a:schemeClr val="tx2"/>
                </a:solidFill>
              </a:rPr>
              <a:t>Round Table </a:t>
            </a:r>
            <a:r>
              <a:rPr lang="fr-FR" b="1" dirty="0" smtClean="0">
                <a:solidFill>
                  <a:schemeClr val="tx2"/>
                </a:solidFill>
              </a:rPr>
              <a:t>Discussion</a:t>
            </a:r>
            <a:r>
              <a:rPr lang="en-GB" b="1" dirty="0" smtClean="0"/>
              <a:t> </a:t>
            </a:r>
            <a:r>
              <a:rPr lang="en-GB" dirty="0"/>
              <a:t>with representatives from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Medical physics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Radiological medical practitioners (interventional radiology/cardiology, nuclear medicine, ..)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Radiographers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Regulators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Manufacturers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Hospital management</a:t>
            </a:r>
          </a:p>
          <a:p>
            <a:pPr marL="1257300" lvl="2" indent="-342900">
              <a:buFont typeface="Arial"/>
              <a:buChar char="•"/>
            </a:pPr>
            <a:r>
              <a:rPr lang="en-GB" dirty="0"/>
              <a:t>IRPA</a:t>
            </a:r>
            <a:endParaRPr lang="en-GB" b="1" dirty="0" smtClean="0">
              <a:solidFill>
                <a:srgbClr val="00808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264" y="44624"/>
            <a:ext cx="2131513" cy="136815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788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ORP in nuclear/fuel cycle </a:t>
            </a:r>
            <a:r>
              <a:rPr lang="en-GB" dirty="0" smtClean="0">
                <a:solidFill>
                  <a:srgbClr val="008080"/>
                </a:solidFill>
              </a:rPr>
              <a:t>facilities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412776"/>
            <a:ext cx="8455025" cy="51125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</a:t>
            </a:r>
            <a:endParaRPr lang="en-GB" b="1" dirty="0" smtClean="0">
              <a:solidFill>
                <a:srgbClr val="00808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lecture: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Review of operational trends on ORE in the last 15 years and the reasons behind the trends</a:t>
            </a:r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Design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of new plants – Occupational radiation exposure targets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Practical challenges in on-going </a:t>
            </a:r>
            <a:r>
              <a:rPr lang="en-GB" b="1" dirty="0" smtClean="0">
                <a:solidFill>
                  <a:srgbClr val="003366"/>
                </a:solidFill>
              </a:rPr>
              <a:t>decommissioning</a:t>
            </a:r>
            <a:r>
              <a:rPr lang="en-GB" dirty="0" smtClean="0">
                <a:solidFill>
                  <a:srgbClr val="003366"/>
                </a:solidFill>
              </a:rPr>
              <a:t> </a:t>
            </a:r>
            <a:r>
              <a:rPr lang="en-GB" dirty="0" smtClean="0"/>
              <a:t>NPPs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Water chemistry and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3366"/>
                </a:solidFill>
              </a:rPr>
              <a:t>source term management</a:t>
            </a:r>
          </a:p>
          <a:p>
            <a:pPr lvl="1">
              <a:spcAft>
                <a:spcPts val="600"/>
              </a:spcAft>
            </a:pPr>
            <a:r>
              <a:rPr lang="en-GB" b="1" dirty="0">
                <a:solidFill>
                  <a:srgbClr val="003366"/>
                </a:solidFill>
              </a:rPr>
              <a:t>Future Nuclear Power Plants in embarking countries</a:t>
            </a:r>
            <a:r>
              <a:rPr lang="en-GB" dirty="0"/>
              <a:t> – the challenge of preparing for ORP</a:t>
            </a:r>
            <a:r>
              <a:rPr lang="fr-FR" dirty="0"/>
              <a:t>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30" y="4797152"/>
            <a:ext cx="204827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116632"/>
            <a:ext cx="2016224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04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992560" y="152400"/>
            <a:ext cx="8711828" cy="1044352"/>
          </a:xfrm>
        </p:spPr>
        <p:txBody>
          <a:bodyPr/>
          <a:lstStyle/>
          <a:p>
            <a:pPr algn="ctr"/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International Conference on </a:t>
            </a:r>
            <a:r>
              <a:rPr lang="en-GB" sz="2000" dirty="0" smtClean="0">
                <a:solidFill>
                  <a:srgbClr val="003366"/>
                </a:solidFill>
              </a:rPr>
              <a:t>Occ</a:t>
            </a:r>
            <a:r>
              <a:rPr lang="en-GB" sz="2000" dirty="0" smtClean="0"/>
              <a:t>upational Radiation Protection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008080"/>
                </a:solidFill>
              </a:rPr>
              <a:t>Enhancing the Protection of Workers - Gaps, Challenges and Developments</a:t>
            </a:r>
            <a:br>
              <a:rPr lang="en-GB" sz="2000" dirty="0" smtClean="0">
                <a:solidFill>
                  <a:srgbClr val="008080"/>
                </a:solidFill>
              </a:rPr>
            </a:br>
            <a:r>
              <a:rPr lang="en-GB" sz="2000" dirty="0" smtClean="0">
                <a:effectLst/>
              </a:rPr>
              <a:t> 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1280592" y="3603848"/>
            <a:ext cx="4151313" cy="2921496"/>
          </a:xfrm>
        </p:spPr>
        <p:txBody>
          <a:bodyPr/>
          <a:lstStyle/>
          <a:p>
            <a:pPr hangingPunct="0"/>
            <a:r>
              <a:rPr lang="en-GB" sz="1500" dirty="0" smtClean="0"/>
              <a:t>European </a:t>
            </a:r>
            <a:r>
              <a:rPr lang="en-GB" sz="1500" dirty="0"/>
              <a:t>Commission (EC)</a:t>
            </a:r>
          </a:p>
          <a:p>
            <a:pPr hangingPunct="0"/>
            <a:r>
              <a:rPr lang="en-GB" sz="1500" dirty="0"/>
              <a:t>International Commission on Radiological Protection (ICRP)</a:t>
            </a:r>
          </a:p>
          <a:p>
            <a:pPr hangingPunct="0"/>
            <a:r>
              <a:rPr lang="en-GB" sz="1500" dirty="0"/>
              <a:t>International Committee for Non‑Destructive Testing (ICNDT)</a:t>
            </a:r>
          </a:p>
          <a:p>
            <a:pPr hangingPunct="0"/>
            <a:r>
              <a:rPr lang="en-GB" sz="1500" dirty="0"/>
              <a:t>International Mining and Minerals Association (</a:t>
            </a:r>
            <a:r>
              <a:rPr lang="en-GB" sz="1500" dirty="0" smtClean="0"/>
              <a:t>IMMA)</a:t>
            </a:r>
            <a:endParaRPr lang="en-GB" sz="1500" dirty="0"/>
          </a:p>
          <a:p>
            <a:pPr hangingPunct="0"/>
            <a:r>
              <a:rPr lang="en-GB" sz="1500" dirty="0"/>
              <a:t>International Organisation of Employers (IOE)</a:t>
            </a:r>
          </a:p>
          <a:p>
            <a:pPr hangingPunct="0"/>
            <a:r>
              <a:rPr lang="en-GB" sz="1500" dirty="0"/>
              <a:t>International Radiation Protection Association (</a:t>
            </a:r>
            <a:r>
              <a:rPr lang="en-GB" sz="1500" dirty="0" smtClean="0"/>
              <a:t>IRPA</a:t>
            </a:r>
            <a:r>
              <a:rPr lang="en-GB" sz="1500" dirty="0"/>
              <a:t>)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5457056" y="3284984"/>
            <a:ext cx="4295328" cy="3353544"/>
          </a:xfrm>
        </p:spPr>
        <p:txBody>
          <a:bodyPr/>
          <a:lstStyle/>
          <a:p>
            <a:pPr hangingPunct="0"/>
            <a:r>
              <a:rPr lang="en-GB" sz="1500" dirty="0"/>
              <a:t>International Organization for Standardization (ISO)</a:t>
            </a:r>
          </a:p>
          <a:p>
            <a:pPr hangingPunct="0"/>
            <a:r>
              <a:rPr lang="en-GB" sz="1500" dirty="0" smtClean="0"/>
              <a:t>International </a:t>
            </a:r>
            <a:r>
              <a:rPr lang="en-GB" sz="1500" dirty="0"/>
              <a:t>Society of Radiology (ISR)</a:t>
            </a:r>
          </a:p>
          <a:p>
            <a:pPr hangingPunct="0"/>
            <a:r>
              <a:rPr lang="en-GB" sz="1500" dirty="0"/>
              <a:t>International Society of Radiographers and Radiological Technologists (ISRRT)</a:t>
            </a:r>
          </a:p>
          <a:p>
            <a:pPr hangingPunct="0"/>
            <a:r>
              <a:rPr lang="en-GB" sz="1500" dirty="0"/>
              <a:t>International Trade Union Confederation (ITUC)</a:t>
            </a:r>
          </a:p>
          <a:p>
            <a:pPr hangingPunct="0"/>
            <a:r>
              <a:rPr lang="en-GB" sz="1500" dirty="0"/>
              <a:t>Nuclear Energy Agency (OECD/NEA)</a:t>
            </a:r>
          </a:p>
          <a:p>
            <a:pPr hangingPunct="0"/>
            <a:r>
              <a:rPr lang="en-GB" sz="1500" dirty="0"/>
              <a:t>Pan American Health Organization (PAHO)</a:t>
            </a:r>
          </a:p>
          <a:p>
            <a:pPr hangingPunct="0"/>
            <a:r>
              <a:rPr lang="en-GB" sz="1500" dirty="0"/>
              <a:t>United Nations Scientific Committee on the Effects of Atomic Radiation (UNSCEAR)</a:t>
            </a:r>
          </a:p>
          <a:p>
            <a:r>
              <a:rPr lang="en-GB" sz="1500" dirty="0"/>
              <a:t>World Health Organization (WHO)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352600" y="1340768"/>
            <a:ext cx="8352928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1 – 5 December, 2014 – Vienna, Austria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en-GB" sz="1800" dirty="0" smtClean="0">
                <a:latin typeface="+mn-lt"/>
              </a:rPr>
              <a:t>Organised by: the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International Atomic Energy Agency (IAEA)</a:t>
            </a:r>
          </a:p>
          <a:p>
            <a:pPr algn="ctr">
              <a:spcAft>
                <a:spcPts val="1200"/>
              </a:spcAft>
            </a:pPr>
            <a:r>
              <a:rPr lang="en-GB" sz="1800" dirty="0" smtClean="0">
                <a:latin typeface="+mn-lt"/>
              </a:rPr>
              <a:t>Co-sponsored by: the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International Labour Organization (ILO)</a:t>
            </a:r>
          </a:p>
          <a:p>
            <a:pPr algn="ctr"/>
            <a:r>
              <a:rPr lang="en-GB" sz="1800" dirty="0" smtClean="0">
                <a:latin typeface="+mn-lt"/>
              </a:rPr>
              <a:t>In cooperation with the:</a:t>
            </a:r>
            <a:endParaRPr lang="en-GB" sz="1800" dirty="0"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5170">
            <a:off x="518105" y="1321418"/>
            <a:ext cx="1656184" cy="23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Education and Training in ORP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412776"/>
            <a:ext cx="8455025" cy="51125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Plenary Session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Keynote lecture:</a:t>
            </a:r>
            <a:r>
              <a:rPr lang="en-GB" dirty="0" smtClean="0"/>
              <a:t> IAEA training support and strategy</a:t>
            </a:r>
          </a:p>
          <a:p>
            <a:pPr lvl="1"/>
            <a:r>
              <a:rPr lang="en-GB" dirty="0" smtClean="0"/>
              <a:t>Achievements and challenges in education and training of the </a:t>
            </a:r>
            <a:r>
              <a:rPr lang="en-GB" b="1" dirty="0" smtClean="0">
                <a:solidFill>
                  <a:schemeClr val="tx2"/>
                </a:solidFill>
              </a:rPr>
              <a:t>IAEA </a:t>
            </a:r>
            <a:r>
              <a:rPr lang="en-GB" b="1" dirty="0" smtClean="0">
                <a:solidFill>
                  <a:srgbClr val="003366"/>
                </a:solidFill>
              </a:rPr>
              <a:t>Regional Model</a:t>
            </a:r>
          </a:p>
          <a:p>
            <a:pPr lvl="2">
              <a:spcAft>
                <a:spcPts val="600"/>
              </a:spcAft>
            </a:pPr>
            <a:r>
              <a:rPr lang="en-GB" sz="2000" dirty="0" smtClean="0"/>
              <a:t>Country’s perspective from</a:t>
            </a:r>
            <a:r>
              <a:rPr lang="en-GB" sz="2000" dirty="0" smtClean="0">
                <a:solidFill>
                  <a:srgbClr val="003366"/>
                </a:solidFill>
              </a:rPr>
              <a:t> </a:t>
            </a:r>
            <a:r>
              <a:rPr lang="en-GB" sz="2000" b="1" dirty="0" smtClean="0">
                <a:solidFill>
                  <a:srgbClr val="003366"/>
                </a:solidFill>
              </a:rPr>
              <a:t>Latin America and Africa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The role of </a:t>
            </a:r>
            <a:r>
              <a:rPr lang="en-GB" b="1" dirty="0" smtClean="0">
                <a:solidFill>
                  <a:srgbClr val="003366"/>
                </a:solidFill>
              </a:rPr>
              <a:t>professional societies</a:t>
            </a:r>
            <a:r>
              <a:rPr lang="en-GB" dirty="0" smtClean="0"/>
              <a:t> in promoting RP education and training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Learning from experience and sharing lessons learned – </a:t>
            </a:r>
            <a:r>
              <a:rPr lang="en-GB" b="1" dirty="0" smtClean="0">
                <a:solidFill>
                  <a:srgbClr val="003366"/>
                </a:solidFill>
              </a:rPr>
              <a:t>the role of networks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-1295"/>
            <a:ext cx="2232248" cy="1482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304" y="5085184"/>
            <a:ext cx="1691680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445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Safety 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6616" y="1556792"/>
            <a:ext cx="6120680" cy="5184576"/>
          </a:xfrm>
        </p:spPr>
        <p:txBody>
          <a:bodyPr/>
          <a:lstStyle/>
          <a:p>
            <a:r>
              <a:rPr lang="en-GB" b="1" dirty="0" smtClean="0">
                <a:solidFill>
                  <a:srgbClr val="003366"/>
                </a:solidFill>
              </a:rPr>
              <a:t>Plenary Session</a:t>
            </a:r>
          </a:p>
          <a:p>
            <a:pPr lvl="1"/>
            <a:r>
              <a:rPr lang="en-GB" dirty="0" smtClean="0"/>
              <a:t>IRPA Guidelines on RP Culture</a:t>
            </a:r>
          </a:p>
          <a:p>
            <a:pPr lvl="1"/>
            <a:r>
              <a:rPr lang="en-GB" dirty="0" smtClean="0"/>
              <a:t>Nuclear industry views</a:t>
            </a:r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664" y="116633"/>
            <a:ext cx="1180506" cy="13313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216" y="2780928"/>
            <a:ext cx="2132479" cy="301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99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6816" y="152400"/>
            <a:ext cx="6407572" cy="756320"/>
          </a:xfrm>
        </p:spPr>
        <p:txBody>
          <a:bodyPr/>
          <a:lstStyle/>
          <a:p>
            <a:r>
              <a:rPr lang="en-GB" dirty="0">
                <a:solidFill>
                  <a:srgbClr val="008080"/>
                </a:solidFill>
              </a:rPr>
              <a:t>Challenges in Implementing Occupational Radiation Protection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0592" y="1772816"/>
            <a:ext cx="8455025" cy="5098688"/>
          </a:xfrm>
        </p:spPr>
        <p:txBody>
          <a:bodyPr/>
          <a:lstStyle/>
          <a:p>
            <a:r>
              <a:rPr lang="en-GB" b="1" dirty="0" smtClean="0">
                <a:solidFill>
                  <a:srgbClr val="003366"/>
                </a:solidFill>
              </a:rPr>
              <a:t>Round Table</a:t>
            </a:r>
            <a:endParaRPr lang="en-GB" b="1" dirty="0" smtClean="0">
              <a:solidFill>
                <a:srgbClr val="008080"/>
              </a:solidFill>
            </a:endParaRPr>
          </a:p>
          <a:p>
            <a:pPr lvl="1"/>
            <a:r>
              <a:rPr lang="en-GB" dirty="0" smtClean="0"/>
              <a:t>Discussion with representatives from</a:t>
            </a:r>
          </a:p>
          <a:p>
            <a:pPr lvl="2"/>
            <a:r>
              <a:rPr lang="en-GB" sz="2000" b="1" dirty="0" smtClean="0">
                <a:solidFill>
                  <a:schemeClr val="tx2"/>
                </a:solidFill>
              </a:rPr>
              <a:t>IAEA (technical cooperation – ORP Appraisals)</a:t>
            </a:r>
          </a:p>
          <a:p>
            <a:pPr lvl="2"/>
            <a:r>
              <a:rPr lang="en-GB" sz="2000" b="1" dirty="0" smtClean="0">
                <a:solidFill>
                  <a:schemeClr val="tx2"/>
                </a:solidFill>
              </a:rPr>
              <a:t>Africa</a:t>
            </a:r>
          </a:p>
          <a:p>
            <a:pPr lvl="2"/>
            <a:r>
              <a:rPr lang="en-GB" sz="2000" b="1" dirty="0" smtClean="0">
                <a:solidFill>
                  <a:schemeClr val="tx2"/>
                </a:solidFill>
              </a:rPr>
              <a:t>Asia</a:t>
            </a:r>
          </a:p>
          <a:p>
            <a:pPr lvl="2"/>
            <a:r>
              <a:rPr lang="en-GB" sz="2000" b="1" dirty="0" smtClean="0">
                <a:solidFill>
                  <a:schemeClr val="tx2"/>
                </a:solidFill>
              </a:rPr>
              <a:t>Latin America</a:t>
            </a:r>
          </a:p>
          <a:p>
            <a:pPr lvl="2"/>
            <a:r>
              <a:rPr lang="en-GB" sz="2000" b="1" dirty="0" smtClean="0">
                <a:solidFill>
                  <a:schemeClr val="tx2"/>
                </a:solidFill>
              </a:rPr>
              <a:t>East Europe</a:t>
            </a:r>
          </a:p>
          <a:p>
            <a:pPr lvl="2"/>
            <a:r>
              <a:rPr lang="en-GB" sz="2000" b="1" dirty="0" smtClean="0">
                <a:solidFill>
                  <a:schemeClr val="tx2"/>
                </a:solidFill>
              </a:rPr>
              <a:t>Professional associations</a:t>
            </a:r>
          </a:p>
          <a:p>
            <a:pPr marL="457200" lvl="1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68" y="188640"/>
            <a:ext cx="2591083" cy="1462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25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Committee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640632" y="1340768"/>
            <a:ext cx="8064896" cy="5328592"/>
          </a:xfrm>
        </p:spPr>
        <p:txBody>
          <a:bodyPr numCol="2"/>
          <a:lstStyle/>
          <a:p>
            <a:endParaRPr lang="en-GB" sz="1500" b="1" dirty="0" smtClean="0"/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r>
              <a:rPr lang="en-GB" sz="1500" b="1" dirty="0" smtClean="0"/>
              <a:t>Argentina</a:t>
            </a:r>
            <a:r>
              <a:rPr lang="en-GB" sz="1500" dirty="0" smtClean="0"/>
              <a:t>: 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Ana </a:t>
            </a:r>
            <a:r>
              <a:rPr lang="en-GB" sz="1500" dirty="0"/>
              <a:t>Maria </a:t>
            </a:r>
            <a:r>
              <a:rPr lang="en-GB" sz="1500" dirty="0" err="1"/>
              <a:t>Rojo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Brazil</a:t>
            </a:r>
            <a:r>
              <a:rPr lang="en-GB" sz="1500" dirty="0" smtClean="0"/>
              <a:t>: </a:t>
            </a:r>
            <a:r>
              <a:rPr lang="en-GB" sz="1500" dirty="0" err="1" smtClean="0"/>
              <a:t>Luiz</a:t>
            </a:r>
            <a:r>
              <a:rPr lang="en-GB" sz="1500" dirty="0" smtClean="0"/>
              <a:t> </a:t>
            </a:r>
            <a:r>
              <a:rPr lang="en-GB" sz="1500" dirty="0"/>
              <a:t>Ernesto </a:t>
            </a:r>
            <a:r>
              <a:rPr lang="en-GB" sz="1500" dirty="0" err="1" smtClean="0"/>
              <a:t>Matta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Canada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Douglas </a:t>
            </a:r>
            <a:r>
              <a:rPr lang="en-GB" sz="1500" dirty="0"/>
              <a:t>Chambers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China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Xiaqiu</a:t>
            </a:r>
            <a:r>
              <a:rPr lang="en-GB" sz="1500" dirty="0" smtClean="0"/>
              <a:t> </a:t>
            </a:r>
            <a:r>
              <a:rPr lang="en-GB" sz="1500" dirty="0"/>
              <a:t>Chen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EC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Stefan </a:t>
            </a:r>
            <a:r>
              <a:rPr lang="en-GB" sz="1500" dirty="0" err="1"/>
              <a:t>Mundigl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France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Caroline </a:t>
            </a:r>
            <a:r>
              <a:rPr lang="en-GB" sz="1500" dirty="0" err="1"/>
              <a:t>Schieber</a:t>
            </a:r>
            <a:r>
              <a:rPr lang="en-GB" sz="1500" dirty="0" smtClean="0">
                <a:effectLst/>
              </a:rPr>
              <a:t> (Chair)</a:t>
            </a:r>
          </a:p>
          <a:p>
            <a:r>
              <a:rPr lang="en-GB" sz="1500" b="1" dirty="0" smtClean="0"/>
              <a:t>IAEA</a:t>
            </a:r>
            <a:r>
              <a:rPr lang="en-GB" sz="1500" dirty="0" smtClean="0"/>
              <a:t>: </a:t>
            </a:r>
            <a:r>
              <a:rPr lang="en-GB" sz="1500" dirty="0" err="1" smtClean="0"/>
              <a:t>Haridasan</a:t>
            </a:r>
            <a:r>
              <a:rPr lang="en-GB" sz="1500" dirty="0" smtClean="0"/>
              <a:t> </a:t>
            </a:r>
            <a:r>
              <a:rPr lang="en-GB" sz="1500" dirty="0" err="1" smtClean="0"/>
              <a:t>Pappinisseri</a:t>
            </a:r>
            <a:r>
              <a:rPr lang="en-GB" sz="1500" dirty="0" smtClean="0"/>
              <a:t> </a:t>
            </a:r>
            <a:r>
              <a:rPr lang="en-GB" sz="1500" dirty="0" err="1" smtClean="0"/>
              <a:t>Puthanveedu</a:t>
            </a:r>
            <a:endParaRPr lang="en-GB" sz="1500" dirty="0" smtClean="0">
              <a:effectLst/>
            </a:endParaRPr>
          </a:p>
          <a:p>
            <a:r>
              <a:rPr lang="en-GB" sz="1500" b="1" dirty="0" smtClean="0"/>
              <a:t>IAEA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Svetlana </a:t>
            </a:r>
            <a:r>
              <a:rPr lang="en-GB" sz="1500" dirty="0" err="1" smtClean="0"/>
              <a:t>Nestoroska</a:t>
            </a:r>
            <a:r>
              <a:rPr lang="en-GB" sz="1500" dirty="0" smtClean="0"/>
              <a:t> </a:t>
            </a:r>
            <a:r>
              <a:rPr lang="en-GB" sz="1500" dirty="0" err="1" smtClean="0"/>
              <a:t>Madjunarova</a:t>
            </a:r>
            <a:r>
              <a:rPr lang="en-GB" sz="1500" dirty="0" smtClean="0"/>
              <a:t> 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IAEA</a:t>
            </a:r>
            <a:r>
              <a:rPr lang="en-GB" sz="1500" dirty="0" smtClean="0"/>
              <a:t>: 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Miroslav</a:t>
            </a:r>
            <a:r>
              <a:rPr lang="en-GB" sz="1500" dirty="0" smtClean="0"/>
              <a:t> </a:t>
            </a:r>
            <a:r>
              <a:rPr lang="en-GB" sz="1500" dirty="0" err="1" smtClean="0"/>
              <a:t>Pinak</a:t>
            </a:r>
            <a:r>
              <a:rPr lang="en-GB" sz="1500" dirty="0" smtClean="0">
                <a:effectLst/>
              </a:rPr>
              <a:t> </a:t>
            </a:r>
            <a:endParaRPr lang="en-GB" sz="1500" dirty="0" smtClean="0"/>
          </a:p>
          <a:p>
            <a:r>
              <a:rPr lang="en-GB" sz="1500" b="1" dirty="0" smtClean="0"/>
              <a:t>India</a:t>
            </a:r>
            <a:r>
              <a:rPr lang="en-GB" sz="1500" dirty="0" smtClean="0"/>
              <a:t>: 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Deva </a:t>
            </a:r>
            <a:r>
              <a:rPr lang="en-GB" sz="1500" dirty="0" err="1"/>
              <a:t>Nand</a:t>
            </a:r>
            <a:r>
              <a:rPr lang="en-GB" sz="1500" dirty="0"/>
              <a:t> Sharma</a:t>
            </a:r>
            <a:r>
              <a:rPr lang="en-GB" sz="1500" dirty="0" smtClean="0">
                <a:effectLst/>
              </a:rPr>
              <a:t> </a:t>
            </a:r>
            <a:endParaRPr lang="en-GB" sz="1500" dirty="0" smtClean="0"/>
          </a:p>
          <a:p>
            <a:r>
              <a:rPr lang="en-GB" sz="1500" b="1" dirty="0" smtClean="0"/>
              <a:t>IOE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Mike </a:t>
            </a:r>
            <a:r>
              <a:rPr lang="en-GB" sz="1500" dirty="0"/>
              <a:t>Gaunt 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Ireland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Stephen </a:t>
            </a:r>
            <a:r>
              <a:rPr lang="en-GB" sz="1500" dirty="0"/>
              <a:t>Fennel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lav</a:t>
            </a:r>
            <a:endParaRPr lang="en-GB" sz="1500" dirty="0" smtClean="0">
              <a:effectLst/>
            </a:endParaRPr>
          </a:p>
          <a:p>
            <a:r>
              <a:rPr lang="en-GB" sz="1500" b="1" dirty="0" smtClean="0"/>
              <a:t>IRPA</a:t>
            </a:r>
            <a:r>
              <a:rPr lang="en-GB" sz="1500" dirty="0" smtClean="0"/>
              <a:t>: 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Renate </a:t>
            </a:r>
            <a:r>
              <a:rPr lang="en-GB" sz="1500" dirty="0" err="1" smtClean="0"/>
              <a:t>Czarwinski</a:t>
            </a:r>
            <a:r>
              <a:rPr lang="en-GB" sz="1500" dirty="0" smtClean="0"/>
              <a:t> 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ITUC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Tasos</a:t>
            </a:r>
            <a:r>
              <a:rPr lang="en-GB" sz="1500" dirty="0" smtClean="0"/>
              <a:t> </a:t>
            </a:r>
            <a:r>
              <a:rPr lang="en-GB" sz="1500" dirty="0" err="1" smtClean="0"/>
              <a:t>Zodiates</a:t>
            </a:r>
            <a:r>
              <a:rPr lang="en-GB" sz="1500" dirty="0" smtClean="0"/>
              <a:t> 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Japan</a:t>
            </a:r>
            <a:r>
              <a:rPr lang="en-GB" sz="1500" dirty="0" smtClean="0">
                <a:effectLst/>
              </a:rPr>
              <a:t>: </a:t>
            </a:r>
            <a:r>
              <a:rPr lang="en-GB" sz="1500" dirty="0" smtClean="0"/>
              <a:t>Nobuyuki </a:t>
            </a:r>
            <a:r>
              <a:rPr lang="en-GB" sz="1500" dirty="0" err="1" smtClean="0"/>
              <a:t>Sugiura</a:t>
            </a:r>
            <a:r>
              <a:rPr lang="en-GB" sz="1500" dirty="0" smtClean="0"/>
              <a:t> 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NEA/OECD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Halil</a:t>
            </a:r>
            <a:r>
              <a:rPr lang="en-GB" sz="1500" dirty="0" smtClean="0"/>
              <a:t> </a:t>
            </a:r>
            <a:r>
              <a:rPr lang="en-GB" sz="1500" dirty="0" err="1" smtClean="0"/>
              <a:t>Burcin</a:t>
            </a:r>
            <a:r>
              <a:rPr lang="en-GB" sz="1500" dirty="0" smtClean="0"/>
              <a:t> </a:t>
            </a:r>
            <a:r>
              <a:rPr lang="en-GB" sz="1500" dirty="0" err="1" smtClean="0"/>
              <a:t>Okyar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Tanzania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Wilbroad</a:t>
            </a:r>
            <a:r>
              <a:rPr lang="en-GB" sz="1500" dirty="0" smtClean="0"/>
              <a:t> </a:t>
            </a:r>
            <a:r>
              <a:rPr lang="en-GB" sz="1500" dirty="0" err="1" smtClean="0"/>
              <a:t>Muhogora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Tunisia</a:t>
            </a:r>
            <a:r>
              <a:rPr lang="en-GB" sz="1500" dirty="0" smtClean="0">
                <a:effectLst/>
              </a:rPr>
              <a:t>: </a:t>
            </a:r>
            <a:r>
              <a:rPr lang="en-GB" sz="1500" dirty="0" err="1" smtClean="0"/>
              <a:t>Latifa</a:t>
            </a:r>
            <a:r>
              <a:rPr lang="en-GB" sz="1500" dirty="0" smtClean="0"/>
              <a:t> Ben </a:t>
            </a:r>
            <a:r>
              <a:rPr lang="en-GB" sz="1500" dirty="0" err="1" smtClean="0"/>
              <a:t>Omrane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UNSCEAR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Ferid</a:t>
            </a:r>
            <a:r>
              <a:rPr lang="en-GB" sz="1500" dirty="0" smtClean="0"/>
              <a:t> </a:t>
            </a:r>
            <a:r>
              <a:rPr lang="en-GB" sz="1500" dirty="0" err="1" smtClean="0"/>
              <a:t>Shannoun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US</a:t>
            </a:r>
            <a:r>
              <a:rPr lang="en-GB" sz="1500" dirty="0" smtClean="0"/>
              <a:t> </a:t>
            </a:r>
            <a:r>
              <a:rPr lang="en-GB" sz="1500" b="1" dirty="0" smtClean="0"/>
              <a:t>NRC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smtClean="0"/>
              <a:t>Cindy Flannery</a:t>
            </a:r>
            <a:r>
              <a:rPr lang="en-GB" sz="1500" dirty="0" smtClean="0">
                <a:effectLst/>
              </a:rPr>
              <a:t> </a:t>
            </a:r>
          </a:p>
          <a:p>
            <a:r>
              <a:rPr lang="en-GB" sz="1500" b="1" dirty="0" smtClean="0"/>
              <a:t>WHO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María</a:t>
            </a:r>
            <a:r>
              <a:rPr lang="en-GB" sz="1500" dirty="0" smtClean="0"/>
              <a:t> del Rosario Perez</a:t>
            </a:r>
            <a:r>
              <a:rPr lang="en-GB" sz="1500" dirty="0" smtClean="0">
                <a:effectLst/>
              </a:rPr>
              <a:t> </a:t>
            </a:r>
          </a:p>
          <a:p>
            <a:endParaRPr lang="en-GB" sz="1500" dirty="0" smtClean="0"/>
          </a:p>
          <a:p>
            <a:r>
              <a:rPr lang="en-GB" sz="1500" b="1" dirty="0" smtClean="0"/>
              <a:t>Scientific Secretary:</a:t>
            </a:r>
            <a:r>
              <a:rPr lang="en-GB" sz="1500" dirty="0" smtClean="0">
                <a:effectLst/>
              </a:rPr>
              <a:t> </a:t>
            </a:r>
          </a:p>
          <a:p>
            <a:pPr lvl="1"/>
            <a:r>
              <a:rPr lang="en-GB" sz="1500" b="1" dirty="0" smtClean="0">
                <a:effectLst/>
              </a:rPr>
              <a:t>IAEA</a:t>
            </a:r>
            <a:r>
              <a:rPr lang="en-GB" sz="1500" dirty="0" smtClean="0">
                <a:effectLst/>
              </a:rPr>
              <a:t>: </a:t>
            </a:r>
            <a:r>
              <a:rPr lang="en-GB" sz="1500" dirty="0" err="1" smtClean="0"/>
              <a:t>Jizeng</a:t>
            </a:r>
            <a:r>
              <a:rPr lang="en-GB" sz="1500" dirty="0" smtClean="0"/>
              <a:t> MA </a:t>
            </a:r>
            <a:r>
              <a:rPr lang="en-GB" sz="1500" dirty="0" smtClean="0">
                <a:effectLst/>
              </a:rPr>
              <a:t> </a:t>
            </a:r>
          </a:p>
          <a:p>
            <a:pPr lvl="1"/>
            <a:r>
              <a:rPr lang="en-GB" sz="1500" b="1" dirty="0" smtClean="0"/>
              <a:t>ILO</a:t>
            </a:r>
            <a:r>
              <a:rPr lang="en-GB" sz="1500" dirty="0" smtClean="0"/>
              <a:t>:</a:t>
            </a:r>
            <a:r>
              <a:rPr lang="en-GB" sz="1500" dirty="0" smtClean="0">
                <a:effectLst/>
              </a:rPr>
              <a:t> </a:t>
            </a:r>
            <a:r>
              <a:rPr lang="en-GB" sz="1500" dirty="0" err="1" smtClean="0"/>
              <a:t>Shengli</a:t>
            </a:r>
            <a:r>
              <a:rPr lang="en-GB" sz="1500" dirty="0" smtClean="0"/>
              <a:t> </a:t>
            </a:r>
            <a:r>
              <a:rPr lang="en-GB" sz="1500" dirty="0" err="1" smtClean="0"/>
              <a:t>Niu</a:t>
            </a:r>
            <a:r>
              <a:rPr lang="en-GB" sz="1500" dirty="0" smtClean="0">
                <a:effectLst/>
              </a:rPr>
              <a:t> </a:t>
            </a:r>
          </a:p>
          <a:p>
            <a:pPr marL="457200" lvl="1" indent="0">
              <a:buNone/>
            </a:pPr>
            <a:endParaRPr lang="en-GB" sz="1500" dirty="0" smtClean="0">
              <a:effectLst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440" y="0"/>
            <a:ext cx="3368824" cy="223933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602" y="4627235"/>
            <a:ext cx="3775576" cy="21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16696" y="5373216"/>
            <a:ext cx="66529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 smtClean="0">
                <a:solidFill>
                  <a:schemeClr val="accent4"/>
                </a:solidFill>
                <a:latin typeface="+mj-lt"/>
              </a:rPr>
              <a:t>More information:</a:t>
            </a:r>
          </a:p>
          <a:p>
            <a:pPr algn="ctr">
              <a:spcAft>
                <a:spcPts val="1200"/>
              </a:spcAft>
            </a:pPr>
            <a:r>
              <a:rPr lang="en-GB" b="1" dirty="0" smtClean="0">
                <a:solidFill>
                  <a:schemeClr val="accent4"/>
                </a:solidFill>
                <a:latin typeface="+mj-lt"/>
              </a:rPr>
              <a:t>http</a:t>
            </a:r>
            <a:r>
              <a:rPr lang="en-GB" b="1" dirty="0">
                <a:solidFill>
                  <a:schemeClr val="accent4"/>
                </a:solidFill>
                <a:latin typeface="+mj-lt"/>
              </a:rPr>
              <a:t>://www-</a:t>
            </a:r>
            <a:r>
              <a:rPr lang="en-GB" b="1" dirty="0" err="1">
                <a:solidFill>
                  <a:schemeClr val="accent4"/>
                </a:solidFill>
                <a:latin typeface="+mj-lt"/>
              </a:rPr>
              <a:t>pub.iaea.org</a:t>
            </a:r>
            <a:r>
              <a:rPr lang="en-GB" b="1" dirty="0">
                <a:solidFill>
                  <a:schemeClr val="accent4"/>
                </a:solidFill>
                <a:latin typeface="+mj-lt"/>
              </a:rPr>
              <a:t>/</a:t>
            </a:r>
            <a:r>
              <a:rPr lang="en-GB" b="1" dirty="0" err="1">
                <a:solidFill>
                  <a:schemeClr val="accent4"/>
                </a:solidFill>
                <a:latin typeface="+mj-lt"/>
              </a:rPr>
              <a:t>iaeameetings</a:t>
            </a:r>
            <a:r>
              <a:rPr lang="en-GB" b="1" dirty="0">
                <a:solidFill>
                  <a:schemeClr val="accent4"/>
                </a:solidFill>
                <a:latin typeface="+mj-lt"/>
              </a:rPr>
              <a:t>/2014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98274" y="1124744"/>
            <a:ext cx="72541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latin typeface="+mn-lt"/>
              </a:rPr>
              <a:t>New Deadline for Submission of Contributing Papers</a:t>
            </a:r>
          </a:p>
          <a:p>
            <a:pPr algn="ctr"/>
            <a:r>
              <a:rPr lang="en-GB" sz="2200" dirty="0" smtClean="0">
                <a:latin typeface="+mn-lt"/>
              </a:rPr>
              <a:t>To be summarized in each topical plenary session </a:t>
            </a:r>
          </a:p>
          <a:p>
            <a:pPr algn="ctr"/>
            <a:r>
              <a:rPr lang="en-GB" sz="2200" b="1" dirty="0" smtClean="0">
                <a:solidFill>
                  <a:srgbClr val="008080"/>
                </a:solidFill>
                <a:latin typeface="+mn-lt"/>
              </a:rPr>
              <a:t>30</a:t>
            </a:r>
            <a:r>
              <a:rPr lang="en-GB" sz="2200" b="1" baseline="30000" dirty="0" smtClean="0">
                <a:solidFill>
                  <a:srgbClr val="008080"/>
                </a:solidFill>
                <a:latin typeface="+mn-lt"/>
              </a:rPr>
              <a:t>th</a:t>
            </a:r>
            <a:r>
              <a:rPr lang="en-GB" sz="2200" b="1" dirty="0" smtClean="0">
                <a:solidFill>
                  <a:srgbClr val="008080"/>
                </a:solidFill>
                <a:latin typeface="+mn-lt"/>
              </a:rPr>
              <a:t> June 2014 </a:t>
            </a:r>
            <a:endParaRPr lang="en-GB" sz="22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960" y="2420888"/>
            <a:ext cx="1969690" cy="27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752-55C7-264D-A12D-AD03FA0EA956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88" y="2996952"/>
            <a:ext cx="7493000" cy="3175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0680" y="1196752"/>
            <a:ext cx="6706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Thank you for your attention</a:t>
            </a: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r>
              <a:rPr lang="en-GB" b="1" dirty="0" smtClean="0">
                <a:solidFill>
                  <a:srgbClr val="008080"/>
                </a:solidFill>
                <a:latin typeface="+mn-lt"/>
              </a:rPr>
              <a:t>We look forward to welcoming you in Vienna </a:t>
            </a:r>
          </a:p>
          <a:p>
            <a:pPr algn="ctr"/>
            <a:r>
              <a:rPr lang="en-GB" b="1" dirty="0" smtClean="0">
                <a:solidFill>
                  <a:srgbClr val="008080"/>
                </a:solidFill>
                <a:latin typeface="+mn-lt"/>
              </a:rPr>
              <a:t>1 - 5 December 2014</a:t>
            </a:r>
          </a:p>
        </p:txBody>
      </p:sp>
    </p:spTree>
    <p:extLst>
      <p:ext uri="{BB962C8B-B14F-4D97-AF65-F5344CB8AC3E}">
        <p14:creationId xmlns:p14="http://schemas.microsoft.com/office/powerpoint/2010/main" val="414684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-1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6576" y="1124744"/>
            <a:ext cx="8671049" cy="51845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8080"/>
                </a:solidFill>
              </a:rPr>
              <a:t>1</a:t>
            </a:r>
            <a:r>
              <a:rPr lang="en-GB" sz="2000" b="1" baseline="30000" dirty="0" smtClean="0">
                <a:solidFill>
                  <a:srgbClr val="008080"/>
                </a:solidFill>
              </a:rPr>
              <a:t>st </a:t>
            </a:r>
            <a:r>
              <a:rPr lang="en-GB" sz="2000" b="1" dirty="0" smtClean="0">
                <a:solidFill>
                  <a:srgbClr val="008080"/>
                </a:solidFill>
              </a:rPr>
              <a:t>International </a:t>
            </a:r>
            <a:r>
              <a:rPr lang="en-GB" sz="2000" b="1" dirty="0">
                <a:solidFill>
                  <a:srgbClr val="008080"/>
                </a:solidFill>
              </a:rPr>
              <a:t>Conference on Occupational Radiation Protection: Protecting Workers Against Exposure to Ionizing </a:t>
            </a:r>
            <a:r>
              <a:rPr lang="en-GB" sz="2000" b="1" dirty="0" smtClean="0">
                <a:solidFill>
                  <a:srgbClr val="008080"/>
                </a:solidFill>
              </a:rPr>
              <a:t>Radiation</a:t>
            </a:r>
            <a:endParaRPr lang="en-GB" sz="2000" b="1" dirty="0">
              <a:solidFill>
                <a:srgbClr val="00808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GB" sz="1800" dirty="0" smtClean="0"/>
              <a:t>Geneva</a:t>
            </a:r>
            <a:r>
              <a:rPr lang="en-GB" sz="1800" dirty="0"/>
              <a:t>, Switzerland, 26-30 August </a:t>
            </a:r>
            <a:r>
              <a:rPr lang="en-GB" sz="1800" dirty="0" smtClean="0"/>
              <a:t>2002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8080"/>
                </a:solidFill>
              </a:rPr>
              <a:t>IAEA / ILO Action Plan </a:t>
            </a:r>
            <a:r>
              <a:rPr lang="en-GB" sz="1400" dirty="0" smtClean="0"/>
              <a:t>(Approved by IAEA Board of Governors in September 2003)</a:t>
            </a:r>
          </a:p>
          <a:p>
            <a:pPr lvl="1">
              <a:spcAft>
                <a:spcPts val="0"/>
              </a:spcAft>
            </a:pPr>
            <a:r>
              <a:rPr lang="en-GB" sz="1800" dirty="0" smtClean="0"/>
              <a:t>Promoting and servicing the</a:t>
            </a:r>
            <a:r>
              <a:rPr lang="en-GB" sz="1800" b="1" dirty="0" smtClean="0">
                <a:solidFill>
                  <a:srgbClr val="003399"/>
                </a:solidFill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</a:rPr>
              <a:t>ILO RP Convention </a:t>
            </a:r>
            <a:r>
              <a:rPr lang="en-GB" sz="1800" b="1" dirty="0">
                <a:solidFill>
                  <a:schemeClr val="tx2"/>
                </a:solidFill>
              </a:rPr>
              <a:t>115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The </a:t>
            </a:r>
            <a:r>
              <a:rPr lang="en-GB" sz="1800" b="1" dirty="0">
                <a:solidFill>
                  <a:schemeClr val="tx2"/>
                </a:solidFill>
              </a:rPr>
              <a:t>ILO code of practice</a:t>
            </a:r>
            <a:r>
              <a:rPr lang="en-GB" sz="1800" dirty="0"/>
              <a:t> on “Radiation protection of workers (ionizing radiation)”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Co-operation between the IAEA and ILO in </a:t>
            </a:r>
            <a:r>
              <a:rPr lang="en-GB" sz="1800" b="1" dirty="0">
                <a:solidFill>
                  <a:schemeClr val="tx2"/>
                </a:solidFill>
              </a:rPr>
              <a:t>reaching developing countries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Information exchange to </a:t>
            </a:r>
            <a:r>
              <a:rPr lang="en-GB" sz="1800" b="1" dirty="0">
                <a:solidFill>
                  <a:schemeClr val="tx2"/>
                </a:solidFill>
              </a:rPr>
              <a:t>promote greater awareness and understanding</a:t>
            </a:r>
          </a:p>
          <a:p>
            <a:pPr lvl="1">
              <a:spcAft>
                <a:spcPts val="0"/>
              </a:spcAft>
            </a:pPr>
            <a:r>
              <a:rPr lang="en-GB" sz="1800" b="1" dirty="0">
                <a:solidFill>
                  <a:schemeClr val="tx2"/>
                </a:solidFill>
              </a:rPr>
              <a:t>Education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/>
              <a:t>and </a:t>
            </a:r>
            <a:r>
              <a:rPr lang="en-GB" sz="1800" b="1" dirty="0">
                <a:solidFill>
                  <a:schemeClr val="tx2"/>
                </a:solidFill>
              </a:rPr>
              <a:t>training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Exposure to </a:t>
            </a:r>
            <a:r>
              <a:rPr lang="en-GB" sz="1800" b="1" dirty="0">
                <a:solidFill>
                  <a:schemeClr val="tx2"/>
                </a:solidFill>
              </a:rPr>
              <a:t>enhanced natural radiation in the workplace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Promotion of a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b="1" dirty="0">
                <a:solidFill>
                  <a:schemeClr val="tx2"/>
                </a:solidFill>
              </a:rPr>
              <a:t>holistic approach</a:t>
            </a:r>
            <a:r>
              <a:rPr lang="en-GB" sz="1800" dirty="0"/>
              <a:t> to workplace safety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Formulation and application of standards for the </a:t>
            </a:r>
            <a:r>
              <a:rPr lang="en-GB" sz="1800" b="1" dirty="0">
                <a:solidFill>
                  <a:schemeClr val="tx2"/>
                </a:solidFill>
              </a:rPr>
              <a:t>protection of pregnant workers and their embryos and foetuses</a:t>
            </a:r>
          </a:p>
          <a:p>
            <a:pPr lvl="1">
              <a:spcAft>
                <a:spcPts val="0"/>
              </a:spcAft>
            </a:pPr>
            <a:r>
              <a:rPr lang="en-GB" sz="1800" b="1" dirty="0">
                <a:solidFill>
                  <a:schemeClr val="tx2"/>
                </a:solidFill>
              </a:rPr>
              <a:t>Probability of causation</a:t>
            </a:r>
            <a:r>
              <a:rPr lang="en-GB" sz="1800" dirty="0"/>
              <a:t> of occupational harm attributable to radiation </a:t>
            </a:r>
            <a:r>
              <a:rPr lang="en-GB" sz="1800" dirty="0" smtClean="0"/>
              <a:t>exposure</a:t>
            </a:r>
            <a:endParaRPr lang="en-GB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1470217" cy="18002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30165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-2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New </a:t>
            </a:r>
            <a:r>
              <a:rPr lang="en-GB" sz="2000" b="1" dirty="0">
                <a:solidFill>
                  <a:schemeClr val="tx2"/>
                </a:solidFill>
              </a:rPr>
              <a:t>ICRP R</a:t>
            </a:r>
            <a:r>
              <a:rPr lang="en-GB" sz="2000" b="1" dirty="0" smtClean="0">
                <a:solidFill>
                  <a:schemeClr val="tx2"/>
                </a:solidFill>
              </a:rPr>
              <a:t>ecommendations</a:t>
            </a:r>
            <a:r>
              <a:rPr lang="en-GB" sz="2000" dirty="0" smtClean="0"/>
              <a:t>, notably</a:t>
            </a:r>
          </a:p>
          <a:p>
            <a:pPr lvl="1"/>
            <a:r>
              <a:rPr lang="en-GB" sz="1800" dirty="0" smtClean="0"/>
              <a:t>103 – 2007 Recommendations of ICRP</a:t>
            </a:r>
          </a:p>
          <a:p>
            <a:pPr lvl="1"/>
            <a:r>
              <a:rPr lang="en-GB" sz="1800" dirty="0" smtClean="0"/>
              <a:t>118 – </a:t>
            </a:r>
            <a:r>
              <a:rPr lang="en-GB" sz="1800" dirty="0"/>
              <a:t>2012  – </a:t>
            </a:r>
            <a:r>
              <a:rPr lang="en-GB" sz="1800" dirty="0" smtClean="0"/>
              <a:t>ICRP Statement on Tissue Reactions – New recommended equivalent dose limit of the lens of the eye (20 </a:t>
            </a:r>
            <a:r>
              <a:rPr lang="en-GB" sz="1800" dirty="0" err="1" smtClean="0"/>
              <a:t>mSv</a:t>
            </a:r>
            <a:r>
              <a:rPr lang="en-GB" sz="1800" dirty="0" smtClean="0"/>
              <a:t>/year averaged over defined periods of 5 years, with no single year exceeding 50 </a:t>
            </a:r>
            <a:r>
              <a:rPr lang="en-GB" sz="1800" dirty="0" err="1" smtClean="0"/>
              <a:t>mSv</a:t>
            </a:r>
            <a:r>
              <a:rPr lang="en-GB" sz="1800" dirty="0" smtClean="0"/>
              <a:t>)</a:t>
            </a:r>
            <a:endParaRPr lang="en-GB" sz="1800" dirty="0"/>
          </a:p>
          <a:p>
            <a:pPr lvl="1"/>
            <a:r>
              <a:rPr lang="en-GB" sz="1800" dirty="0" smtClean="0"/>
              <a:t>126 – Protection against Radon exposure (to be published soon)</a:t>
            </a:r>
            <a:endParaRPr lang="en-GB" sz="1800" dirty="0"/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003366"/>
                </a:solidFill>
              </a:rPr>
              <a:t>New International Basic Safety Standards</a:t>
            </a:r>
            <a:endParaRPr lang="en-GB" sz="2000" b="1" dirty="0">
              <a:solidFill>
                <a:srgbClr val="003366"/>
              </a:solidFill>
            </a:endParaRPr>
          </a:p>
          <a:p>
            <a:pPr lvl="1"/>
            <a:r>
              <a:rPr lang="en-GB" sz="1800" dirty="0" smtClean="0"/>
              <a:t>IAEA (General Safety Requirement Part 3 - 2011)</a:t>
            </a:r>
            <a:endParaRPr lang="en-GB" sz="1800" dirty="0"/>
          </a:p>
          <a:p>
            <a:pPr lvl="1"/>
            <a:r>
              <a:rPr lang="en-GB" sz="1800" dirty="0" smtClean="0"/>
              <a:t>EURATOM (Council Directive 2013/59/EURATOM – 5 December 2013)</a:t>
            </a:r>
          </a:p>
          <a:p>
            <a:pPr lvl="1"/>
            <a:endParaRPr lang="en-GB" sz="1800" dirty="0"/>
          </a:p>
          <a:p>
            <a:r>
              <a:rPr lang="en-GB" sz="2000" b="1" dirty="0" smtClean="0">
                <a:solidFill>
                  <a:srgbClr val="003366"/>
                </a:solidFill>
              </a:rPr>
              <a:t>New IAEA Safety Standards/guides,</a:t>
            </a:r>
            <a:r>
              <a:rPr lang="en-GB" sz="2000" dirty="0" smtClean="0"/>
              <a:t> notably</a:t>
            </a:r>
          </a:p>
          <a:p>
            <a:pPr lvl="1"/>
            <a:r>
              <a:rPr lang="en-GB" sz="1800" dirty="0" smtClean="0"/>
              <a:t>Safety Guide on Occupational RP (DS453 – under consultation)</a:t>
            </a:r>
          </a:p>
          <a:p>
            <a:pPr lvl="1"/>
            <a:endParaRPr lang="en-GB" sz="1800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4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specific challenges in </a:t>
            </a:r>
            <a:br>
              <a:rPr lang="en-GB" dirty="0" smtClean="0"/>
            </a:br>
            <a:r>
              <a:rPr lang="en-GB" dirty="0" smtClean="0"/>
              <a:t>Occupational Radiation Protection (ORP) -1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196752"/>
            <a:ext cx="8455025" cy="5328592"/>
          </a:xfrm>
        </p:spPr>
        <p:txBody>
          <a:bodyPr/>
          <a:lstStyle/>
          <a:p>
            <a:pPr lvl="0"/>
            <a:r>
              <a:rPr lang="en-GB" b="1" dirty="0" smtClean="0">
                <a:solidFill>
                  <a:srgbClr val="003366"/>
                </a:solidFill>
              </a:rPr>
              <a:t>Implementation </a:t>
            </a:r>
            <a:r>
              <a:rPr lang="en-GB" b="1" dirty="0">
                <a:solidFill>
                  <a:srgbClr val="003366"/>
                </a:solidFill>
              </a:rPr>
              <a:t>of </a:t>
            </a:r>
            <a:r>
              <a:rPr lang="en-GB" b="1" dirty="0" smtClean="0">
                <a:solidFill>
                  <a:srgbClr val="003366"/>
                </a:solidFill>
              </a:rPr>
              <a:t>the recent </a:t>
            </a:r>
            <a:r>
              <a:rPr lang="en-GB" b="1" dirty="0">
                <a:solidFill>
                  <a:srgbClr val="003366"/>
                </a:solidFill>
              </a:rPr>
              <a:t>changes</a:t>
            </a:r>
            <a:r>
              <a:rPr lang="en-GB" dirty="0"/>
              <a:t> in ICRP recommendations and international Basic Safety </a:t>
            </a:r>
            <a:r>
              <a:rPr lang="en-GB" dirty="0" smtClean="0"/>
              <a:t>Standards from the ORP point of view, notably</a:t>
            </a:r>
          </a:p>
          <a:p>
            <a:pPr lvl="1"/>
            <a:r>
              <a:rPr lang="en-GB" dirty="0" smtClean="0"/>
              <a:t>Planned / existing / emergency exposure situations</a:t>
            </a:r>
          </a:p>
          <a:p>
            <a:pPr lvl="1"/>
            <a:r>
              <a:rPr lang="en-GB" dirty="0" smtClean="0"/>
              <a:t>New </a:t>
            </a:r>
            <a:r>
              <a:rPr lang="en-GB" dirty="0"/>
              <a:t>eye lens dose limit </a:t>
            </a:r>
            <a:endParaRPr lang="en-GB" dirty="0" smtClean="0"/>
          </a:p>
          <a:p>
            <a:pPr lvl="1"/>
            <a:r>
              <a:rPr lang="en-GB" dirty="0"/>
              <a:t>O</a:t>
            </a:r>
            <a:r>
              <a:rPr lang="en-GB" dirty="0" smtClean="0"/>
              <a:t>ccupational </a:t>
            </a:r>
            <a:r>
              <a:rPr lang="en-GB" dirty="0"/>
              <a:t>exposure to </a:t>
            </a:r>
            <a:r>
              <a:rPr lang="en-GB" dirty="0" smtClean="0"/>
              <a:t>NORM</a:t>
            </a:r>
          </a:p>
          <a:p>
            <a:pPr lvl="1"/>
            <a:r>
              <a:rPr lang="en-GB" dirty="0" smtClean="0"/>
              <a:t>New radon dose coefficient 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3366"/>
                </a:solidFill>
              </a:rPr>
              <a:t>Developing countries</a:t>
            </a:r>
          </a:p>
          <a:p>
            <a:pPr lvl="1"/>
            <a:r>
              <a:rPr lang="en-GB" dirty="0" smtClean="0"/>
              <a:t>Specific issues in implementing ORP: regulatory infrastructures, financial means, education and training,…</a:t>
            </a:r>
          </a:p>
          <a:p>
            <a:pPr lvl="1"/>
            <a:endParaRPr lang="en-GB" dirty="0"/>
          </a:p>
          <a:p>
            <a:r>
              <a:rPr lang="en-GB" b="1" dirty="0" smtClean="0">
                <a:solidFill>
                  <a:srgbClr val="003366"/>
                </a:solidFill>
              </a:rPr>
              <a:t>Itinerant workers</a:t>
            </a:r>
          </a:p>
          <a:p>
            <a:pPr lvl="1"/>
            <a:r>
              <a:rPr lang="en-GB" dirty="0" smtClean="0"/>
              <a:t>Monitoring and recording of individual doses</a:t>
            </a:r>
          </a:p>
          <a:p>
            <a:pPr lvl="1"/>
            <a:r>
              <a:rPr lang="en-GB" dirty="0" smtClean="0"/>
              <a:t>Recognition of training and qualifications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2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specific challenges in </a:t>
            </a:r>
            <a:br>
              <a:rPr lang="en-GB" dirty="0"/>
            </a:br>
            <a:r>
              <a:rPr lang="en-GB" dirty="0"/>
              <a:t>Occupational Radiation Protection (ORP</a:t>
            </a:r>
            <a:r>
              <a:rPr lang="en-GB" dirty="0" smtClean="0"/>
              <a:t>) -2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124744"/>
            <a:ext cx="8455025" cy="5400600"/>
          </a:xfrm>
        </p:spPr>
        <p:txBody>
          <a:bodyPr/>
          <a:lstStyle/>
          <a:p>
            <a:r>
              <a:rPr lang="en-GB" b="1" dirty="0" smtClean="0">
                <a:solidFill>
                  <a:srgbClr val="003366"/>
                </a:solidFill>
              </a:rPr>
              <a:t>Medical field</a:t>
            </a:r>
          </a:p>
          <a:p>
            <a:pPr lvl="1"/>
            <a:r>
              <a:rPr lang="en-GB" dirty="0" smtClean="0"/>
              <a:t>Increasing number of exposed workers</a:t>
            </a:r>
          </a:p>
          <a:p>
            <a:pPr lvl="1"/>
            <a:r>
              <a:rPr lang="en-GB" dirty="0" smtClean="0"/>
              <a:t>In some sectors of activities, patient and staff dose to be managed together</a:t>
            </a:r>
          </a:p>
          <a:p>
            <a:pPr lvl="1"/>
            <a:r>
              <a:rPr lang="en-GB" dirty="0" smtClean="0"/>
              <a:t>Monitoring of staff dose</a:t>
            </a:r>
          </a:p>
          <a:p>
            <a:pPr lvl="1"/>
            <a:r>
              <a:rPr lang="en-GB" dirty="0" smtClean="0"/>
              <a:t>Education and training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3366"/>
                </a:solidFill>
              </a:rPr>
              <a:t>Nuclear Power Plants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Existing NPPs: foster RP culture for the young generation</a:t>
            </a:r>
          </a:p>
          <a:p>
            <a:pPr lvl="1"/>
            <a:r>
              <a:rPr lang="en-GB" dirty="0" smtClean="0"/>
              <a:t>New built – partly in currently non-nuclear power countries</a:t>
            </a:r>
          </a:p>
          <a:p>
            <a:pPr lvl="1"/>
            <a:r>
              <a:rPr lang="en-GB" dirty="0" smtClean="0"/>
              <a:t>Decommissioning: RP together with industrial safety issues</a:t>
            </a:r>
          </a:p>
          <a:p>
            <a:pPr lvl="1"/>
            <a:endParaRPr lang="en-GB" dirty="0" smtClean="0"/>
          </a:p>
          <a:p>
            <a:r>
              <a:rPr lang="en-GB" b="1" dirty="0">
                <a:solidFill>
                  <a:srgbClr val="003366"/>
                </a:solidFill>
              </a:rPr>
              <a:t>Emergency situations</a:t>
            </a:r>
          </a:p>
          <a:p>
            <a:pPr lvl="1"/>
            <a:r>
              <a:rPr lang="en-GB" dirty="0"/>
              <a:t>Approaches, measures and actions for radiation protection of emergency / responder workers</a:t>
            </a:r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0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Conference objectives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spcAft>
                <a:spcPts val="4800"/>
              </a:spcAft>
            </a:pPr>
            <a:r>
              <a:rPr lang="en-GB" dirty="0" smtClean="0"/>
              <a:t>To </a:t>
            </a:r>
            <a:r>
              <a:rPr lang="en-GB" dirty="0"/>
              <a:t>exchange</a:t>
            </a:r>
            <a:r>
              <a:rPr lang="en-GB" b="1" dirty="0"/>
              <a:t> </a:t>
            </a:r>
            <a:r>
              <a:rPr lang="en-GB" b="1" dirty="0">
                <a:solidFill>
                  <a:srgbClr val="003366"/>
                </a:solidFill>
              </a:rPr>
              <a:t>information and experienc</a:t>
            </a:r>
            <a:r>
              <a:rPr lang="en-GB" b="1" dirty="0">
                <a:solidFill>
                  <a:srgbClr val="000000"/>
                </a:solidFill>
              </a:rPr>
              <a:t>e</a:t>
            </a:r>
            <a:r>
              <a:rPr lang="en-GB" dirty="0"/>
              <a:t> in the field of occupational radiation </a:t>
            </a:r>
            <a:r>
              <a:rPr lang="en-GB" dirty="0" smtClean="0"/>
              <a:t>protection</a:t>
            </a:r>
            <a:endParaRPr lang="en-GB" dirty="0"/>
          </a:p>
          <a:p>
            <a:pPr hangingPunct="0">
              <a:spcAft>
                <a:spcPts val="4800"/>
              </a:spcAft>
            </a:pPr>
            <a:r>
              <a:rPr lang="en-GB" dirty="0"/>
              <a:t>To review </a:t>
            </a:r>
            <a:r>
              <a:rPr lang="en-GB" b="1" dirty="0">
                <a:solidFill>
                  <a:srgbClr val="003366"/>
                </a:solidFill>
              </a:rPr>
              <a:t>advances</a:t>
            </a:r>
            <a:r>
              <a:rPr lang="en-GB" dirty="0"/>
              <a:t>, </a:t>
            </a:r>
            <a:r>
              <a:rPr lang="en-GB" b="1" dirty="0">
                <a:solidFill>
                  <a:schemeClr val="tx2"/>
                </a:solidFill>
              </a:rPr>
              <a:t>challenges </a:t>
            </a:r>
            <a:r>
              <a:rPr lang="en-GB" dirty="0"/>
              <a:t>and </a:t>
            </a:r>
            <a:r>
              <a:rPr lang="en-GB" b="1" dirty="0">
                <a:solidFill>
                  <a:schemeClr val="tx2"/>
                </a:solidFill>
              </a:rPr>
              <a:t>opportunities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since the first conference on this </a:t>
            </a:r>
            <a:r>
              <a:rPr lang="en-GB" dirty="0" smtClean="0"/>
              <a:t>topic</a:t>
            </a:r>
            <a:endParaRPr lang="en-GB" dirty="0"/>
          </a:p>
          <a:p>
            <a:pPr hangingPunct="0">
              <a:spcAft>
                <a:spcPts val="4800"/>
              </a:spcAft>
            </a:pPr>
            <a:r>
              <a:rPr lang="en-GB" dirty="0"/>
              <a:t>To identify areas for </a:t>
            </a:r>
            <a:r>
              <a:rPr lang="en-GB" b="1" dirty="0">
                <a:solidFill>
                  <a:srgbClr val="003366"/>
                </a:solidFill>
              </a:rPr>
              <a:t>future </a:t>
            </a:r>
            <a:r>
              <a:rPr lang="en-GB" b="1" dirty="0" smtClean="0">
                <a:solidFill>
                  <a:srgbClr val="003366"/>
                </a:solidFill>
              </a:rPr>
              <a:t>improvement</a:t>
            </a:r>
            <a:endParaRPr lang="en-GB" dirty="0"/>
          </a:p>
          <a:p>
            <a:pPr hangingPunct="0">
              <a:spcAft>
                <a:spcPts val="4800"/>
              </a:spcAft>
            </a:pPr>
            <a:r>
              <a:rPr lang="en-GB" dirty="0"/>
              <a:t>To formulate </a:t>
            </a:r>
            <a:r>
              <a:rPr lang="en-GB" b="1" dirty="0">
                <a:solidFill>
                  <a:schemeClr val="tx2"/>
                </a:solidFill>
              </a:rPr>
              <a:t>conclusions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 smtClean="0">
                <a:solidFill>
                  <a:schemeClr val="tx2"/>
                </a:solidFill>
              </a:rPr>
              <a:t>recommendations</a:t>
            </a:r>
            <a:endParaRPr lang="en-GB" dirty="0"/>
          </a:p>
          <a:p>
            <a:pPr>
              <a:spcAft>
                <a:spcPts val="4800"/>
              </a:spcAft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83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3366"/>
                </a:solidFill>
              </a:rPr>
              <a:t>PRELIMINARY PROGRAMME OVERVIEW</a:t>
            </a:r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28" y="2276872"/>
            <a:ext cx="2613224" cy="36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5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Structure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0" y="1052736"/>
            <a:ext cx="8455025" cy="5472608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9933"/>
                </a:solidFill>
              </a:rPr>
              <a:t>Opening Session</a:t>
            </a:r>
          </a:p>
          <a:p>
            <a:pPr lvl="1">
              <a:spcAft>
                <a:spcPts val="0"/>
              </a:spcAft>
            </a:pPr>
            <a:r>
              <a:rPr lang="en-GB" sz="1800" dirty="0" smtClean="0"/>
              <a:t>Keynote address from Conference President</a:t>
            </a:r>
            <a:endParaRPr lang="en-GB" sz="1800" i="1" dirty="0" smtClean="0"/>
          </a:p>
          <a:p>
            <a:r>
              <a:rPr lang="en-GB" sz="2000" b="1" dirty="0" smtClean="0">
                <a:solidFill>
                  <a:srgbClr val="FF9933"/>
                </a:solidFill>
              </a:rPr>
              <a:t>Briefing Session</a:t>
            </a:r>
            <a:r>
              <a:rPr lang="en-GB" sz="2000" dirty="0" smtClean="0">
                <a:solidFill>
                  <a:srgbClr val="FF9933"/>
                </a:solidFill>
              </a:rPr>
              <a:t> </a:t>
            </a:r>
          </a:p>
          <a:p>
            <a:pPr lvl="1"/>
            <a:r>
              <a:rPr lang="en-GB" sz="1800" dirty="0" smtClean="0"/>
              <a:t>International Organizations presenting their activities in ORP and main challenges</a:t>
            </a:r>
          </a:p>
          <a:p>
            <a:pPr lvl="1">
              <a:spcAft>
                <a:spcPts val="0"/>
              </a:spcAft>
            </a:pPr>
            <a:r>
              <a:rPr lang="en-GB" sz="1800" dirty="0" smtClean="0"/>
              <a:t>Synthesis of IAEA Action Plan</a:t>
            </a:r>
          </a:p>
          <a:p>
            <a:r>
              <a:rPr lang="en-GB" sz="2000" b="1" dirty="0" smtClean="0">
                <a:solidFill>
                  <a:srgbClr val="008080"/>
                </a:solidFill>
              </a:rPr>
              <a:t>12 Plenary Sessions</a:t>
            </a:r>
          </a:p>
          <a:p>
            <a:pPr lvl="1"/>
            <a:r>
              <a:rPr lang="en-GB" sz="1800" dirty="0" smtClean="0"/>
              <a:t>Opened with a topic keynote lecture</a:t>
            </a:r>
          </a:p>
          <a:p>
            <a:pPr lvl="1"/>
            <a:r>
              <a:rPr lang="en-GB" sz="1800" dirty="0" smtClean="0"/>
              <a:t>3 to 4 invited lectures</a:t>
            </a:r>
          </a:p>
          <a:p>
            <a:pPr lvl="1">
              <a:spcAft>
                <a:spcPts val="0"/>
              </a:spcAft>
            </a:pPr>
            <a:r>
              <a:rPr lang="en-GB" sz="1800" dirty="0" smtClean="0"/>
              <a:t>Summary of contributing papers</a:t>
            </a:r>
          </a:p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4 Round Tables</a:t>
            </a:r>
          </a:p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FF9933"/>
                </a:solidFill>
              </a:rPr>
              <a:t>Closing Ceremony</a:t>
            </a:r>
          </a:p>
          <a:p>
            <a:pPr lvl="1">
              <a:spcAft>
                <a:spcPts val="0"/>
              </a:spcAft>
            </a:pPr>
            <a:r>
              <a:rPr lang="en-GB" sz="1800" dirty="0" smtClean="0"/>
              <a:t>Summary of conclusions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/>
              <a:t>Call for actions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3366"/>
                </a:solidFill>
              </a:rPr>
              <a:t>Posters</a:t>
            </a:r>
          </a:p>
          <a:p>
            <a:r>
              <a:rPr lang="en-GB" sz="2000" b="1" dirty="0" smtClean="0">
                <a:solidFill>
                  <a:srgbClr val="003366"/>
                </a:solidFill>
              </a:rPr>
              <a:t>Technical Exhibition</a:t>
            </a:r>
          </a:p>
          <a:p>
            <a:pPr lvl="1"/>
            <a:endParaRPr lang="en-GB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BD-47E1-9B47-BDB2-B4EF95F180C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44" y="2492896"/>
            <a:ext cx="2962729" cy="4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dele cepn">
  <a:themeElements>
    <a:clrScheme name="Présentation_CEP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Présentation_CEP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Présentation_CEP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́sentation_CEP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́sentation_CEP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́sentation_CEP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cepn.ppt</Template>
  <TotalTime>3862</TotalTime>
  <Words>1573</Words>
  <Application>Microsoft Macintosh PowerPoint</Application>
  <PresentationFormat>Format A4 (210 x 297 mm)</PresentationFormat>
  <Paragraphs>264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modele cepn</vt:lpstr>
      <vt:lpstr>Prospects for the IAEA International Conference on Occupational Radiation Protection </vt:lpstr>
      <vt:lpstr>2nd International Conference on Occupational Radiation Protection  Enhancing the Protection of Workers - Gaps, Challenges and Developments    </vt:lpstr>
      <vt:lpstr>Background -1</vt:lpstr>
      <vt:lpstr>Background -2</vt:lpstr>
      <vt:lpstr>Some specific challenges in  Occupational Radiation Protection (ORP) -1</vt:lpstr>
      <vt:lpstr>Some specific challenges in  Occupational Radiation Protection (ORP) -2</vt:lpstr>
      <vt:lpstr>Conference objectives</vt:lpstr>
      <vt:lpstr>Présentation PowerPoint</vt:lpstr>
      <vt:lpstr>Programme Structure</vt:lpstr>
      <vt:lpstr>International Recommendations and Standards on ORP</vt:lpstr>
      <vt:lpstr>Radiation Effects and Health Risks from Radiation Exposure at the Workplace </vt:lpstr>
      <vt:lpstr>Dose Assessment of Occupational Radiation Exposures</vt:lpstr>
      <vt:lpstr>Dose Record Management of Occupational Radiation Exposures</vt:lpstr>
      <vt:lpstr>ORP in Industrial and  Research &amp; Education Facilities</vt:lpstr>
      <vt:lpstr>ORP in Emergencies and  Post-Accident Exposure Situations</vt:lpstr>
      <vt:lpstr>ORP in the Workplaces Involving Exposure to NORM and Cosmic rays</vt:lpstr>
      <vt:lpstr>ORP in the Workplaces Involving Exposure to Radon</vt:lpstr>
      <vt:lpstr>ORP in the Medical Field</vt:lpstr>
      <vt:lpstr>ORP in nuclear/fuel cycle facilities</vt:lpstr>
      <vt:lpstr>Education and Training in ORP</vt:lpstr>
      <vt:lpstr>Safety Culture</vt:lpstr>
      <vt:lpstr>Challenges in Implementing Occupational Radiation Protection</vt:lpstr>
      <vt:lpstr>Programme Committee</vt:lpstr>
      <vt:lpstr>Présentation PowerPoint</vt:lpstr>
      <vt:lpstr>Présentation PowerPoint</vt:lpstr>
    </vt:vector>
  </TitlesOfParts>
  <Company>C.E.P.N.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Frédérique ROBERT</dc:creator>
  <cp:lastModifiedBy>Renate Lochard</cp:lastModifiedBy>
  <cp:revision>435</cp:revision>
  <cp:lastPrinted>2014-07-01T12:42:46Z</cp:lastPrinted>
  <dcterms:created xsi:type="dcterms:W3CDTF">2000-07-19T14:39:30Z</dcterms:created>
  <dcterms:modified xsi:type="dcterms:W3CDTF">2014-07-01T12:43:03Z</dcterms:modified>
</cp:coreProperties>
</file>