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76" r:id="rId1"/>
  </p:sldMasterIdLst>
  <p:notesMasterIdLst>
    <p:notesMasterId r:id="rId35"/>
  </p:notesMasterIdLst>
  <p:handoutMasterIdLst>
    <p:handoutMasterId r:id="rId36"/>
  </p:handoutMasterIdLst>
  <p:sldIdLst>
    <p:sldId id="374" r:id="rId2"/>
    <p:sldId id="629" r:id="rId3"/>
    <p:sldId id="649" r:id="rId4"/>
    <p:sldId id="641" r:id="rId5"/>
    <p:sldId id="630" r:id="rId6"/>
    <p:sldId id="635" r:id="rId7"/>
    <p:sldId id="637" r:id="rId8"/>
    <p:sldId id="608" r:id="rId9"/>
    <p:sldId id="607" r:id="rId10"/>
    <p:sldId id="604" r:id="rId11"/>
    <p:sldId id="640" r:id="rId12"/>
    <p:sldId id="605" r:id="rId13"/>
    <p:sldId id="623" r:id="rId14"/>
    <p:sldId id="625" r:id="rId15"/>
    <p:sldId id="642" r:id="rId16"/>
    <p:sldId id="643" r:id="rId17"/>
    <p:sldId id="615" r:id="rId18"/>
    <p:sldId id="644" r:id="rId19"/>
    <p:sldId id="616" r:id="rId20"/>
    <p:sldId id="617" r:id="rId21"/>
    <p:sldId id="618" r:id="rId22"/>
    <p:sldId id="645" r:id="rId23"/>
    <p:sldId id="619" r:id="rId24"/>
    <p:sldId id="646" r:id="rId25"/>
    <p:sldId id="647" r:id="rId26"/>
    <p:sldId id="648" r:id="rId27"/>
    <p:sldId id="620" r:id="rId28"/>
    <p:sldId id="621" r:id="rId29"/>
    <p:sldId id="622" r:id="rId30"/>
    <p:sldId id="650" r:id="rId31"/>
    <p:sldId id="627" r:id="rId32"/>
    <p:sldId id="601" r:id="rId33"/>
    <p:sldId id="614" r:id="rId34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FDD"/>
    <a:srgbClr val="FFF6E7"/>
    <a:srgbClr val="FFFAF8"/>
    <a:srgbClr val="FFF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5" autoAdjust="0"/>
    <p:restoredTop sz="95657" autoAdjust="0"/>
  </p:normalViewPr>
  <p:slideViewPr>
    <p:cSldViewPr>
      <p:cViewPr varScale="1">
        <p:scale>
          <a:sx n="89" d="100"/>
          <a:sy n="89" d="100"/>
        </p:scale>
        <p:origin x="-120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3C33B6C-FBDD-4366-A53A-8E96F546BEA9}" type="datetimeFigureOut">
              <a:rPr lang="en-US"/>
              <a:pPr>
                <a:defRPr/>
              </a:pPr>
              <a:t>25/02/15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696EADA-213A-45F5-B748-54F2B8537DE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3352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B9FDAB4-4B80-4394-8184-170DAAA6F306}" type="datetimeFigureOut">
              <a:rPr lang="en-US"/>
              <a:pPr>
                <a:defRPr/>
              </a:pPr>
              <a:t>25/02/15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3475038"/>
            <a:ext cx="7680325" cy="32908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76C55EC-4F01-44C8-BF74-A79905A8F49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4420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0083EE-3BCA-4BD0-8DF6-8530763649CC}" type="slidenum">
              <a:rPr lang="en-CA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Slide Number Placeholder 3"/>
          <p:cNvSpPr txBox="1">
            <a:spLocks noGrp="1"/>
          </p:cNvSpPr>
          <p:nvPr/>
        </p:nvSpPr>
        <p:spPr bwMode="auto">
          <a:xfrm>
            <a:off x="5438775" y="694849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9DC2EA2-F366-0446-AB3B-F53B19595695}" type="slidenum">
              <a:rPr lang="en-CA" sz="1300">
                <a:latin typeface="Calibri" charset="0"/>
              </a:rPr>
              <a:pPr algn="r" eaLnBrk="1" hangingPunct="1"/>
              <a:t>15</a:t>
            </a:fld>
            <a:endParaRPr lang="en-CA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Slide Number Placeholder 3"/>
          <p:cNvSpPr txBox="1">
            <a:spLocks noGrp="1"/>
          </p:cNvSpPr>
          <p:nvPr/>
        </p:nvSpPr>
        <p:spPr bwMode="auto">
          <a:xfrm>
            <a:off x="5438775" y="694849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9DC2EA2-F366-0446-AB3B-F53B19595695}" type="slidenum">
              <a:rPr lang="en-CA" sz="1300">
                <a:latin typeface="Calibri" charset="0"/>
              </a:rPr>
              <a:pPr algn="r" eaLnBrk="1" hangingPunct="1"/>
              <a:t>16</a:t>
            </a:fld>
            <a:endParaRPr lang="en-CA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Slide Number Placeholder 3"/>
          <p:cNvSpPr txBox="1">
            <a:spLocks noGrp="1"/>
          </p:cNvSpPr>
          <p:nvPr/>
        </p:nvSpPr>
        <p:spPr bwMode="auto">
          <a:xfrm>
            <a:off x="5438775" y="694849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9DC2EA2-F366-0446-AB3B-F53B19595695}" type="slidenum">
              <a:rPr lang="en-CA" sz="1300">
                <a:latin typeface="Calibri" charset="0"/>
              </a:rPr>
              <a:pPr algn="r" eaLnBrk="1" hangingPunct="1"/>
              <a:t>17</a:t>
            </a:fld>
            <a:endParaRPr lang="en-CA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1800" y="549275"/>
            <a:ext cx="36576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5438775" y="694849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>
            <a:prstTxWarp prst="textNoShape">
              <a:avLst/>
            </a:prstTxWarp>
          </a:bodyPr>
          <a:lstStyle/>
          <a:p>
            <a:pPr algn="r"/>
            <a:fld id="{B576546D-871B-4645-A387-D1CE03C4E039}" type="slidenum">
              <a:rPr lang="en-CA" sz="1300">
                <a:latin typeface="Calibri" charset="0"/>
              </a:rPr>
              <a:pPr algn="r"/>
              <a:t>18</a:t>
            </a:fld>
            <a:endParaRPr lang="en-CA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1800" y="549275"/>
            <a:ext cx="36576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5438775" y="694849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>
            <a:prstTxWarp prst="textNoShape">
              <a:avLst/>
            </a:prstTxWarp>
          </a:bodyPr>
          <a:lstStyle/>
          <a:p>
            <a:pPr algn="r"/>
            <a:fld id="{B576546D-871B-4645-A387-D1CE03C4E039}" type="slidenum">
              <a:rPr lang="en-CA" sz="1300">
                <a:latin typeface="Calibri" charset="0"/>
              </a:rPr>
              <a:pPr algn="r"/>
              <a:t>19</a:t>
            </a:fld>
            <a:endParaRPr lang="en-CA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Slide Number Placeholder 3"/>
          <p:cNvSpPr txBox="1">
            <a:spLocks noGrp="1"/>
          </p:cNvSpPr>
          <p:nvPr/>
        </p:nvSpPr>
        <p:spPr bwMode="auto">
          <a:xfrm>
            <a:off x="5438775" y="694849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9DC2EA2-F366-0446-AB3B-F53B19595695}" type="slidenum">
              <a:rPr lang="en-CA" sz="1300">
                <a:latin typeface="Calibri" charset="0"/>
              </a:rPr>
              <a:pPr algn="r" eaLnBrk="1" hangingPunct="1"/>
              <a:t>20</a:t>
            </a:fld>
            <a:endParaRPr lang="en-CA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Slide Number Placeholder 3"/>
          <p:cNvSpPr txBox="1">
            <a:spLocks noGrp="1"/>
          </p:cNvSpPr>
          <p:nvPr/>
        </p:nvSpPr>
        <p:spPr bwMode="auto">
          <a:xfrm>
            <a:off x="5438775" y="694849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9DC2EA2-F366-0446-AB3B-F53B19595695}" type="slidenum">
              <a:rPr lang="en-CA" sz="1300">
                <a:latin typeface="Calibri" charset="0"/>
              </a:rPr>
              <a:pPr algn="r" eaLnBrk="1" hangingPunct="1"/>
              <a:t>22</a:t>
            </a:fld>
            <a:endParaRPr lang="en-CA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Slide Number Placeholder 3"/>
          <p:cNvSpPr txBox="1">
            <a:spLocks noGrp="1"/>
          </p:cNvSpPr>
          <p:nvPr/>
        </p:nvSpPr>
        <p:spPr bwMode="auto">
          <a:xfrm>
            <a:off x="5438775" y="694849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9DC2EA2-F366-0446-AB3B-F53B19595695}" type="slidenum">
              <a:rPr lang="en-CA" sz="1300">
                <a:latin typeface="Calibri" charset="0"/>
              </a:rPr>
              <a:pPr algn="r" eaLnBrk="1" hangingPunct="1"/>
              <a:t>24</a:t>
            </a:fld>
            <a:endParaRPr lang="en-CA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>
              <a:ea typeface="MS PGothic" pitchFamily="34" charset="-128"/>
              <a:cs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C2DF54-2627-47E6-A83A-74B0D407356C}" type="slidenum">
              <a:rPr lang="en-CA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CA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71800" y="549275"/>
            <a:ext cx="3659188" cy="2743200"/>
          </a:xfrm>
          <a:ln/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71800" y="549275"/>
            <a:ext cx="3659188" cy="2743200"/>
          </a:xfrm>
          <a:ln/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9188" cy="2743200"/>
          </a:xfrm>
          <a:ln/>
        </p:spPr>
      </p:sp>
      <p:sp>
        <p:nvSpPr>
          <p:cNvPr id="2969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CA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Espace réservé de la date 3"/>
          <p:cNvSpPr txBox="1">
            <a:spLocks noGrp="1"/>
          </p:cNvSpPr>
          <p:nvPr/>
        </p:nvSpPr>
        <p:spPr bwMode="auto">
          <a:xfrm>
            <a:off x="5440680" y="0"/>
            <a:ext cx="416052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 eaLnBrk="1" hangingPunct="1"/>
            <a:fld id="{99D484C7-5038-E841-A3B8-978F2C84B7BA}" type="datetime1">
              <a:rPr lang="fr-FR" sz="1200">
                <a:solidFill>
                  <a:schemeClr val="tx1"/>
                </a:solidFill>
              </a:rPr>
              <a:pPr algn="r" eaLnBrk="1" hangingPunct="1"/>
              <a:t>25/02/15</a:t>
            </a:fld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29700" name="Espace réservé du numéro de diapositive 4"/>
          <p:cNvSpPr txBox="1">
            <a:spLocks noGrp="1"/>
          </p:cNvSpPr>
          <p:nvPr/>
        </p:nvSpPr>
        <p:spPr bwMode="auto">
          <a:xfrm>
            <a:off x="5440680" y="6949440"/>
            <a:ext cx="416052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 eaLnBrk="1" hangingPunct="1"/>
            <a:fld id="{88C5D37D-0A38-FB4B-8979-B0CCE8F1BAFE}" type="slidenum">
              <a:rPr lang="fr-FR" sz="1200">
                <a:solidFill>
                  <a:schemeClr val="tx1"/>
                </a:solidFill>
              </a:rPr>
              <a:pPr algn="r" eaLnBrk="1" hangingPunct="1"/>
              <a:t>8</a:t>
            </a:fld>
            <a:endParaRPr lang="fr-FR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9188" cy="2743200"/>
          </a:xfrm>
          <a:ln/>
        </p:spPr>
      </p:sp>
      <p:sp>
        <p:nvSpPr>
          <p:cNvPr id="2969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CA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Espace réservé de la date 3"/>
          <p:cNvSpPr txBox="1">
            <a:spLocks noGrp="1"/>
          </p:cNvSpPr>
          <p:nvPr/>
        </p:nvSpPr>
        <p:spPr bwMode="auto">
          <a:xfrm>
            <a:off x="5440680" y="0"/>
            <a:ext cx="416052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 eaLnBrk="1" hangingPunct="1"/>
            <a:fld id="{99D484C7-5038-E841-A3B8-978F2C84B7BA}" type="datetime1">
              <a:rPr lang="fr-FR" sz="1200">
                <a:solidFill>
                  <a:schemeClr val="tx1"/>
                </a:solidFill>
              </a:rPr>
              <a:pPr algn="r" eaLnBrk="1" hangingPunct="1"/>
              <a:t>25/02/15</a:t>
            </a:fld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29700" name="Espace réservé du numéro de diapositive 4"/>
          <p:cNvSpPr txBox="1">
            <a:spLocks noGrp="1"/>
          </p:cNvSpPr>
          <p:nvPr/>
        </p:nvSpPr>
        <p:spPr bwMode="auto">
          <a:xfrm>
            <a:off x="5440680" y="6949440"/>
            <a:ext cx="416052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 eaLnBrk="1" hangingPunct="1"/>
            <a:fld id="{88C5D37D-0A38-FB4B-8979-B0CCE8F1BAFE}" type="slidenum">
              <a:rPr lang="fr-FR" sz="1200">
                <a:solidFill>
                  <a:schemeClr val="tx1"/>
                </a:solidFill>
              </a:rPr>
              <a:pPr algn="r" eaLnBrk="1" hangingPunct="1"/>
              <a:t>9</a:t>
            </a:fld>
            <a:endParaRPr lang="fr-FR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9188" cy="2743200"/>
          </a:xfrm>
          <a:ln/>
        </p:spPr>
      </p:sp>
      <p:sp>
        <p:nvSpPr>
          <p:cNvPr id="3379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CA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Espace réservé de la date 3"/>
          <p:cNvSpPr txBox="1">
            <a:spLocks noGrp="1"/>
          </p:cNvSpPr>
          <p:nvPr/>
        </p:nvSpPr>
        <p:spPr bwMode="auto">
          <a:xfrm>
            <a:off x="5440680" y="0"/>
            <a:ext cx="416052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 eaLnBrk="1" hangingPunct="1"/>
            <a:fld id="{00BC3B27-F02A-EF40-92CD-30AA3D6AD124}" type="datetime1">
              <a:rPr lang="fr-FR" sz="1200">
                <a:solidFill>
                  <a:schemeClr val="tx1"/>
                </a:solidFill>
              </a:rPr>
              <a:pPr algn="r" eaLnBrk="1" hangingPunct="1"/>
              <a:t>25/02/15</a:t>
            </a:fld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33796" name="Espace réservé du numéro de diapositive 4"/>
          <p:cNvSpPr txBox="1">
            <a:spLocks noGrp="1"/>
          </p:cNvSpPr>
          <p:nvPr/>
        </p:nvSpPr>
        <p:spPr bwMode="auto">
          <a:xfrm>
            <a:off x="5440680" y="6949440"/>
            <a:ext cx="416052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 eaLnBrk="1" hangingPunct="1"/>
            <a:fld id="{94C519CE-2448-7349-AE67-7BD35610AE4A}" type="slidenum">
              <a:rPr lang="fr-FR" sz="1200">
                <a:solidFill>
                  <a:schemeClr val="tx1"/>
                </a:solidFill>
              </a:rPr>
              <a:pPr algn="r" eaLnBrk="1" hangingPunct="1"/>
              <a:t>10</a:t>
            </a:fld>
            <a:endParaRPr lang="fr-FR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9188" cy="2743200"/>
          </a:xfrm>
          <a:ln/>
        </p:spPr>
      </p:sp>
      <p:sp>
        <p:nvSpPr>
          <p:cNvPr id="3379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CA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Espace réservé de la date 3"/>
          <p:cNvSpPr txBox="1">
            <a:spLocks noGrp="1"/>
          </p:cNvSpPr>
          <p:nvPr/>
        </p:nvSpPr>
        <p:spPr bwMode="auto">
          <a:xfrm>
            <a:off x="5440680" y="0"/>
            <a:ext cx="416052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 eaLnBrk="1" hangingPunct="1"/>
            <a:fld id="{00BC3B27-F02A-EF40-92CD-30AA3D6AD124}" type="datetime1">
              <a:rPr lang="fr-FR" sz="1200">
                <a:solidFill>
                  <a:schemeClr val="tx1"/>
                </a:solidFill>
              </a:rPr>
              <a:pPr algn="r" eaLnBrk="1" hangingPunct="1"/>
              <a:t>25/02/15</a:t>
            </a:fld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33796" name="Espace réservé du numéro de diapositive 4"/>
          <p:cNvSpPr txBox="1">
            <a:spLocks noGrp="1"/>
          </p:cNvSpPr>
          <p:nvPr/>
        </p:nvSpPr>
        <p:spPr bwMode="auto">
          <a:xfrm>
            <a:off x="5440680" y="6949440"/>
            <a:ext cx="416052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 eaLnBrk="1" hangingPunct="1"/>
            <a:fld id="{94C519CE-2448-7349-AE67-7BD35610AE4A}" type="slidenum">
              <a:rPr lang="fr-FR" sz="1200">
                <a:solidFill>
                  <a:schemeClr val="tx1"/>
                </a:solidFill>
              </a:rPr>
              <a:pPr algn="r" eaLnBrk="1" hangingPunct="1"/>
              <a:t>11</a:t>
            </a:fld>
            <a:endParaRPr lang="fr-FR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9188" cy="2743200"/>
          </a:xfrm>
          <a:ln/>
        </p:spPr>
      </p:sp>
      <p:sp>
        <p:nvSpPr>
          <p:cNvPr id="3174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CA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Espace réservé de la date 3"/>
          <p:cNvSpPr txBox="1">
            <a:spLocks noGrp="1"/>
          </p:cNvSpPr>
          <p:nvPr/>
        </p:nvSpPr>
        <p:spPr bwMode="auto">
          <a:xfrm>
            <a:off x="5440680" y="0"/>
            <a:ext cx="416052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 eaLnBrk="1" hangingPunct="1"/>
            <a:fld id="{D9D76BF1-6C86-374C-A7C0-9E25F7B72AC0}" type="datetime1">
              <a:rPr lang="fr-FR" sz="1200">
                <a:solidFill>
                  <a:schemeClr val="tx1"/>
                </a:solidFill>
              </a:rPr>
              <a:pPr algn="r" eaLnBrk="1" hangingPunct="1"/>
              <a:t>25/02/15</a:t>
            </a:fld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31748" name="Espace réservé du numéro de diapositive 4"/>
          <p:cNvSpPr txBox="1">
            <a:spLocks noGrp="1"/>
          </p:cNvSpPr>
          <p:nvPr/>
        </p:nvSpPr>
        <p:spPr bwMode="auto">
          <a:xfrm>
            <a:off x="5440680" y="6949440"/>
            <a:ext cx="416052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 eaLnBrk="1" hangingPunct="1"/>
            <a:fld id="{A57D968A-B064-AF45-8C2E-A0906FE04A90}" type="slidenum">
              <a:rPr lang="fr-FR" sz="1200">
                <a:solidFill>
                  <a:schemeClr val="tx1"/>
                </a:solidFill>
              </a:rPr>
              <a:pPr algn="r" eaLnBrk="1" hangingPunct="1"/>
              <a:t>13</a:t>
            </a:fld>
            <a:endParaRPr lang="fr-FR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9188" cy="2743200"/>
          </a:xfrm>
          <a:ln/>
        </p:spPr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CA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Espace réservé de la date 3"/>
          <p:cNvSpPr txBox="1">
            <a:spLocks noGrp="1"/>
          </p:cNvSpPr>
          <p:nvPr/>
        </p:nvSpPr>
        <p:spPr bwMode="auto">
          <a:xfrm>
            <a:off x="5440680" y="0"/>
            <a:ext cx="416052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 eaLnBrk="1" hangingPunct="1"/>
            <a:fld id="{87FE83FE-18D4-E049-84E6-4FB061071566}" type="datetime1">
              <a:rPr lang="fr-FR" sz="1200">
                <a:solidFill>
                  <a:schemeClr val="tx1"/>
                </a:solidFill>
              </a:rPr>
              <a:pPr algn="r" eaLnBrk="1" hangingPunct="1"/>
              <a:t>25/02/15</a:t>
            </a:fld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27652" name="Espace réservé du numéro de diapositive 4"/>
          <p:cNvSpPr txBox="1">
            <a:spLocks noGrp="1"/>
          </p:cNvSpPr>
          <p:nvPr/>
        </p:nvSpPr>
        <p:spPr bwMode="auto">
          <a:xfrm>
            <a:off x="5440680" y="6949440"/>
            <a:ext cx="416052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 eaLnBrk="1" hangingPunct="1"/>
            <a:fld id="{F76648EC-42C0-A54C-AF43-49E59A44EC7B}" type="slidenum">
              <a:rPr lang="fr-FR" sz="1200">
                <a:solidFill>
                  <a:schemeClr val="tx1"/>
                </a:solidFill>
              </a:rPr>
              <a:pPr algn="r" eaLnBrk="1" hangingPunct="1"/>
              <a:t>14</a:t>
            </a:fld>
            <a:endParaRPr lang="fr-FR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0" y="3200400"/>
            <a:ext cx="8382000" cy="1588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533400" y="5257800"/>
            <a:ext cx="7848600" cy="838200"/>
          </a:xfrm>
        </p:spPr>
        <p:txBody>
          <a:bodyPr>
            <a:normAutofit/>
          </a:bodyPr>
          <a:lstStyle>
            <a:lvl1pPr algn="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 rot="19563908">
            <a:off x="247732" y="1814738"/>
            <a:ext cx="10544014" cy="5196587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26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000" b="1" cap="none" baseline="0" dirty="0">
                <a:ln w="63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A7019-14BD-4A65-887B-5F9FDC780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13" descr="ICRP Logo and Title.gif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6418263"/>
            <a:ext cx="38115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652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>
            <a:lvl1pPr>
              <a:defRPr sz="2200" b="1"/>
            </a:lvl1pPr>
            <a:lvl2pPr>
              <a:defRPr sz="21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FA2FD-B014-469B-A9B1-DD8B87900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13" descr="ICRP Logo and Title.gif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6418263"/>
            <a:ext cx="38115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92713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724400"/>
          </a:xfrm>
        </p:spPr>
        <p:txBody>
          <a:bodyPr/>
          <a:lstStyle>
            <a:lvl1pPr>
              <a:defRPr sz="2200" b="1"/>
            </a:lvl1pPr>
            <a:lvl2pPr>
              <a:defRPr sz="21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724400"/>
          </a:xfrm>
        </p:spPr>
        <p:txBody>
          <a:bodyPr/>
          <a:lstStyle>
            <a:lvl1pPr>
              <a:defRPr sz="2200" b="1"/>
            </a:lvl1pPr>
            <a:lvl2pPr>
              <a:defRPr sz="21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FFDF3-5890-479E-AA08-62A4F1D9DCF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pic>
        <p:nvPicPr>
          <p:cNvPr id="6" name="Picture 13" descr="ICRP Logo and Title.gif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6418263"/>
            <a:ext cx="38115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26876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04800" y="457200"/>
            <a:ext cx="2438400" cy="5638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6" name="Straight Connector 5"/>
          <p:cNvCxnSpPr/>
          <p:nvPr userDrawn="1"/>
        </p:nvCxnSpPr>
        <p:spPr>
          <a:xfrm rot="5400000">
            <a:off x="-266700" y="3162300"/>
            <a:ext cx="6326188" cy="1588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4352"/>
            <a:ext cx="2286000" cy="1162050"/>
          </a:xfrm>
        </p:spPr>
        <p:txBody>
          <a:bodyPr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676400"/>
            <a:ext cx="2286000" cy="4343400"/>
          </a:xfrm>
        </p:spPr>
        <p:txBody>
          <a:bodyPr lIns="18288" rIns="18288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0" y="533400"/>
            <a:ext cx="5638800" cy="57912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1EA6A-A152-4362-82E5-F40573E1195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pic>
        <p:nvPicPr>
          <p:cNvPr id="8" name="Picture 13" descr="ICRP Logo and Title.gif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6418263"/>
            <a:ext cx="38115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48397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9863" y="6281738"/>
            <a:ext cx="871696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IRPA 11 Keynote Lecture KL-9b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48D03-510B-AB49-A66D-6DD0EFD79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3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969765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19DDE170-4C30-E041-9B63-970CA9E86BF9}" type="datetimeFigureOut">
              <a:rPr lang="ja-JP" altLang="en-US"/>
              <a:pPr>
                <a:defRPr/>
              </a:pPr>
              <a:t>25/02/15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/>
            </a:lvl1pPr>
          </a:lstStyle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5E4B9895-2DAE-F44A-AC7C-7DDA9E4DA5C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656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">
              <a:schemeClr val="accent1">
                <a:tint val="44500"/>
                <a:satMod val="160000"/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  <a:lumMod val="0"/>
                <a:lumOff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0" rIns="0" bIns="0" anchor="ctr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  <a:extrusionClr>
                <a:schemeClr val="tx1"/>
              </a:extrusion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24600"/>
            <a:ext cx="762000" cy="2127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F5C72D-202D-4325-ABA2-6A0971C5D17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098" r:id="rId4"/>
    <p:sldLayoutId id="2147484102" r:id="rId5"/>
    <p:sldLayoutId id="2147484103" r:id="rId6"/>
    <p:sldLayoutId id="2147484104" r:id="rId7"/>
    <p:sldLayoutId id="2147484105" r:id="rId8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image" Target="../media/image34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5" Type="http://schemas.openxmlformats.org/officeDocument/2006/relationships/image" Target="../media/image38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5" Type="http://schemas.openxmlformats.org/officeDocument/2006/relationships/image" Target="../media/image42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8385048" cy="1828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 smtClean="0">
                <a:effectLst/>
              </a:rPr>
              <a:t>The role of </a:t>
            </a:r>
            <a:r>
              <a:rPr lang="en-GB" sz="2800" dirty="0">
                <a:effectLst/>
              </a:rPr>
              <a:t>experts in post nuclear accident </a:t>
            </a:r>
            <a:r>
              <a:rPr lang="en-GB" sz="2800" dirty="0" smtClean="0">
                <a:effectLst/>
              </a:rPr>
              <a:t>rehabilitation: the co-expertise process </a:t>
            </a:r>
            <a:r>
              <a:rPr lang="en-CA" sz="2800" dirty="0" smtClean="0"/>
              <a:t/>
            </a:r>
            <a:br>
              <a:rPr lang="en-CA" sz="2800" dirty="0" smtClean="0"/>
            </a:br>
            <a:endParaRPr lang="en-CA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533400" y="3352800"/>
            <a:ext cx="7854950" cy="1266825"/>
          </a:xfrm>
        </p:spPr>
        <p:txBody>
          <a:bodyPr/>
          <a:lstStyle/>
          <a:p>
            <a:pPr marR="0" eaLnBrk="1" hangingPunct="1"/>
            <a:r>
              <a:rPr lang="en-CA" alt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Jacques LOCHARD</a:t>
            </a:r>
          </a:p>
          <a:p>
            <a:pPr marR="0" eaLnBrk="1" hangingPunct="1"/>
            <a:r>
              <a:rPr lang="en-CA" alt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Vice Chair of ICRP</a:t>
            </a:r>
          </a:p>
          <a:p>
            <a:pPr marR="0" eaLnBrk="1" hangingPunct="1"/>
            <a:r>
              <a:rPr lang="en-CA" alt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Director of CEPN - France</a:t>
            </a:r>
          </a:p>
        </p:txBody>
      </p:sp>
      <p:sp>
        <p:nvSpPr>
          <p:cNvPr id="614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4648200"/>
            <a:ext cx="8382000" cy="1524000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r>
              <a:rPr lang="en-CA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The 2</a:t>
            </a:r>
            <a:r>
              <a:rPr lang="en-CA" sz="2000" b="1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nd</a:t>
            </a:r>
            <a:r>
              <a:rPr lang="en-CA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 ICRP Lectures</a:t>
            </a:r>
          </a:p>
          <a:p>
            <a:pPr marR="0">
              <a:lnSpc>
                <a:spcPct val="80000"/>
              </a:lnSpc>
            </a:pPr>
            <a:r>
              <a:rPr lang="en-CA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Fukushima Medical University, </a:t>
            </a:r>
          </a:p>
          <a:p>
            <a:pPr marR="0">
              <a:lnSpc>
                <a:spcPct val="80000"/>
              </a:lnSpc>
            </a:pPr>
            <a:r>
              <a:rPr lang="en-CA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Fukushima, Japan</a:t>
            </a:r>
          </a:p>
          <a:p>
            <a:pPr marR="0">
              <a:lnSpc>
                <a:spcPct val="80000"/>
              </a:lnSpc>
            </a:pPr>
            <a:r>
              <a:rPr lang="en-CA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16 February 2015</a:t>
            </a:r>
          </a:p>
          <a:p>
            <a:pPr eaLnBrk="1" hangingPunct="1"/>
            <a:endParaRPr lang="en-CA" altLang="en-US" sz="2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6313235"/>
            <a:ext cx="8305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GB" i="1" dirty="0">
                <a:solidFill>
                  <a:srgbClr val="000000"/>
                </a:solidFill>
              </a:rPr>
              <a:t>This presentation has neither been approved nor endorsed by ICRP</a:t>
            </a:r>
            <a:endParaRPr lang="en-GB" i="1" dirty="0">
              <a:solidFill>
                <a:srgbClr val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87450"/>
          </a:xfrm>
        </p:spPr>
        <p:txBody>
          <a:bodyPr>
            <a:noAutofit/>
          </a:bodyPr>
          <a:lstStyle/>
          <a:p>
            <a:pPr marL="342900" lvl="1" indent="-342900">
              <a:buClr>
                <a:srgbClr val="22228B"/>
              </a:buClr>
              <a:buSzPct val="120000"/>
              <a:defRPr/>
            </a:pPr>
            <a:r>
              <a:rPr lang="en-GB" sz="24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The </a:t>
            </a:r>
            <a:r>
              <a:rPr lang="en-GB" sz="24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practical</a:t>
            </a:r>
            <a:r>
              <a:rPr lang="en-GB" sz="24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GB" sz="24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radiological </a:t>
            </a:r>
            <a:r>
              <a:rPr lang="en-GB" sz="24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protection culture </a:t>
            </a:r>
            <a:r>
              <a:rPr lang="en-GB" sz="24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(1)</a:t>
            </a:r>
            <a:endParaRPr lang="en-GB" sz="20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2771" name="Espace réservé du contenu 7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37386"/>
          </a:xfrm>
        </p:spPr>
        <p:txBody>
          <a:bodyPr wrap="square">
            <a:spAutoFit/>
          </a:bodyPr>
          <a:lstStyle/>
          <a:p>
            <a:pPr marL="468313" lvl="1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The co-expertise process facilitates the emergence of a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practical radiological protection culture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among the affected communities, gradually allowing everyone: </a:t>
            </a:r>
          </a:p>
          <a:p>
            <a:pPr marL="742950" lvl="2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To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interpret results of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measurements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(ambient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levels, external and internal doses, contamination of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products) in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relation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with individual activities and behaviours in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everyday life</a:t>
            </a:r>
          </a:p>
          <a:p>
            <a:pPr marL="742950" lvl="2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To build her/his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own benchmarks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against radioactivity in day-to-day life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 order to make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informed decisions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and take actions =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self-help protection </a:t>
            </a:r>
          </a:p>
          <a:p>
            <a:pPr marL="742950" lvl="2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To judge the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effectiveness of the protective actions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she/he is implementing her/himself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and those implemented by the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authorities</a:t>
            </a:r>
          </a:p>
          <a:p>
            <a:pPr marL="468313" lvl="1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co-expertise is a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learning process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for all involved stakeholders including experts </a:t>
            </a:r>
            <a:endParaRPr lang="en-GB" sz="1000" b="1" dirty="0" smtClean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454FD69-4E3F-CD44-BF80-21C94516B6B3}" type="slidenum">
              <a:rPr lang="fr-FR" sz="1200"/>
              <a:pPr algn="r"/>
              <a:t>10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00760100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Autofit/>
          </a:bodyPr>
          <a:lstStyle/>
          <a:p>
            <a:pPr marL="342900" lvl="1" indent="-342900">
              <a:buClr>
                <a:srgbClr val="22228B"/>
              </a:buClr>
              <a:buSzPct val="120000"/>
              <a:defRPr/>
            </a:pPr>
            <a:r>
              <a:rPr lang="en-GB" sz="24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The </a:t>
            </a:r>
            <a:r>
              <a:rPr lang="en-GB" sz="24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practical</a:t>
            </a:r>
            <a:r>
              <a:rPr lang="en-GB" sz="24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GB" sz="24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radiological </a:t>
            </a:r>
            <a:r>
              <a:rPr lang="en-GB" sz="24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protection </a:t>
            </a:r>
            <a:r>
              <a:rPr lang="en-GB" sz="24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culture (2) </a:t>
            </a:r>
            <a:endParaRPr lang="en-GB" sz="20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2771" name="Espace réservé du contenu 7"/>
          <p:cNvSpPr>
            <a:spLocks noGrp="1"/>
          </p:cNvSpPr>
          <p:nvPr>
            <p:ph idx="1"/>
          </p:nvPr>
        </p:nvSpPr>
        <p:spPr>
          <a:xfrm>
            <a:off x="685800" y="1295400"/>
            <a:ext cx="7924800" cy="4385816"/>
          </a:xfrm>
        </p:spPr>
        <p:txBody>
          <a:bodyPr wrap="square">
            <a:spAutoFit/>
          </a:bodyPr>
          <a:lstStyle/>
          <a:p>
            <a:pPr marL="468313" lvl="1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A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possible definition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</a:p>
          <a:p>
            <a:pPr algn="ctr">
              <a:lnSpc>
                <a:spcPct val="0"/>
              </a:lnSpc>
              <a:spcAft>
                <a:spcPts val="3000"/>
              </a:spcAft>
              <a:buFont typeface="Wingdings 2" pitchFamily="-1" charset="2"/>
              <a:buNone/>
            </a:pPr>
            <a:r>
              <a:rPr lang="en-GB" sz="2000" dirty="0">
                <a:solidFill>
                  <a:srgbClr val="000053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	</a:t>
            </a:r>
            <a:endParaRPr lang="en-GB" sz="2000" dirty="0">
              <a:solidFill>
                <a:srgbClr val="800000"/>
              </a:solidFill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algn="ctr">
              <a:lnSpc>
                <a:spcPct val="0"/>
              </a:lnSpc>
              <a:spcAft>
                <a:spcPts val="3000"/>
              </a:spcAft>
              <a:buFont typeface="Wingdings 2" pitchFamily="-1" charset="2"/>
              <a:buNone/>
            </a:pPr>
            <a:r>
              <a:rPr lang="en-GB" sz="2000" dirty="0" smtClean="0">
                <a:solidFill>
                  <a:srgbClr val="800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the </a:t>
            </a:r>
            <a:r>
              <a:rPr lang="en-GB" sz="2000" dirty="0">
                <a:solidFill>
                  <a:srgbClr val="800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knowledge, skills and resources </a:t>
            </a:r>
            <a:endParaRPr lang="en-GB" sz="2000" dirty="0" smtClean="0">
              <a:solidFill>
                <a:srgbClr val="800000"/>
              </a:solidFill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algn="ctr">
              <a:lnSpc>
                <a:spcPct val="0"/>
              </a:lnSpc>
              <a:spcAft>
                <a:spcPts val="3000"/>
              </a:spcAft>
              <a:buFont typeface="Wingdings 2" pitchFamily="-1" charset="2"/>
              <a:buNone/>
            </a:pPr>
            <a:r>
              <a:rPr lang="en-GB" sz="2000" dirty="0" smtClean="0">
                <a:solidFill>
                  <a:srgbClr val="800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enabling </a:t>
            </a:r>
            <a:r>
              <a:rPr lang="en-GB" sz="2000" dirty="0">
                <a:solidFill>
                  <a:srgbClr val="800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citizens to make choices and behave </a:t>
            </a:r>
            <a:r>
              <a:rPr lang="en-GB" sz="2000" dirty="0" smtClean="0">
                <a:solidFill>
                  <a:srgbClr val="800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wisely</a:t>
            </a:r>
          </a:p>
          <a:p>
            <a:pPr algn="ctr">
              <a:lnSpc>
                <a:spcPct val="0"/>
              </a:lnSpc>
              <a:spcAft>
                <a:spcPts val="3000"/>
              </a:spcAft>
              <a:buFont typeface="Wingdings 2" pitchFamily="-1" charset="2"/>
              <a:buNone/>
            </a:pPr>
            <a:r>
              <a:rPr lang="en-GB" sz="2000" dirty="0" smtClean="0">
                <a:solidFill>
                  <a:srgbClr val="800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GB" sz="2000" dirty="0">
                <a:solidFill>
                  <a:srgbClr val="800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in situations involving potential or actual </a:t>
            </a:r>
            <a:r>
              <a:rPr lang="en-GB" sz="2000" dirty="0" smtClean="0">
                <a:solidFill>
                  <a:srgbClr val="800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exposure</a:t>
            </a:r>
          </a:p>
          <a:p>
            <a:pPr algn="ctr">
              <a:lnSpc>
                <a:spcPct val="0"/>
              </a:lnSpc>
              <a:spcAft>
                <a:spcPts val="3000"/>
              </a:spcAft>
              <a:buFont typeface="Wingdings 2" pitchFamily="-1" charset="2"/>
              <a:buNone/>
            </a:pPr>
            <a:r>
              <a:rPr lang="en-GB" sz="2000" dirty="0" smtClean="0">
                <a:solidFill>
                  <a:srgbClr val="800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GB" sz="2000" dirty="0">
                <a:solidFill>
                  <a:srgbClr val="800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to ionizing radiation </a:t>
            </a:r>
            <a:endParaRPr lang="en-GB" sz="20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68313" lvl="1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The access of people to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individual measurements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with suitable devices is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critical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to ensure the development of this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culture</a:t>
            </a:r>
            <a:endParaRPr lang="en-GB" sz="20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endParaRPr lang="en-GB" sz="20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454FD69-4E3F-CD44-BF80-21C94516B6B3}" type="slidenum">
              <a:rPr lang="fr-FR" sz="1200"/>
              <a:pPr algn="r"/>
              <a:t>11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3477119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/>
          </a:bodyPr>
          <a:lstStyle/>
          <a:p>
            <a:pPr marL="342900" lvl="1" indent="-342900">
              <a:buClr>
                <a:srgbClr val="22228B"/>
              </a:buClr>
              <a:buSzPct val="120000"/>
              <a:defRPr/>
            </a:pPr>
            <a:r>
              <a:rPr lang="en-GB" sz="24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The </a:t>
            </a:r>
            <a:r>
              <a:rPr lang="en-GB" sz="24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stakeholder engagement process in summary</a:t>
            </a:r>
            <a:endParaRPr lang="en-GB" sz="24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257800" y="1219200"/>
            <a:ext cx="3429000" cy="4876800"/>
          </a:xfrm>
          <a:solidFill>
            <a:srgbClr val="FFFEE8"/>
          </a:solidFill>
          <a:ln>
            <a:solidFill>
              <a:srgbClr val="000000"/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000" b="0" dirty="0" smtClean="0"/>
              <a:t>Citizens are informed and supported by experts,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000" b="0" dirty="0"/>
          </a:p>
          <a:p>
            <a:pPr>
              <a:lnSpc>
                <a:spcPct val="120000"/>
              </a:lnSpc>
            </a:pPr>
            <a:r>
              <a:rPr lang="en-GB" sz="2000" b="0" dirty="0"/>
              <a:t>t</a:t>
            </a:r>
            <a:r>
              <a:rPr lang="en-GB" sz="2000" b="0" dirty="0" smtClean="0"/>
              <a:t>hey progressively engage themselves to understand their situation, </a:t>
            </a:r>
          </a:p>
          <a:p>
            <a:pPr>
              <a:lnSpc>
                <a:spcPct val="120000"/>
              </a:lnSpc>
            </a:pPr>
            <a:endParaRPr lang="en-GB" sz="2000" b="0" dirty="0"/>
          </a:p>
          <a:p>
            <a:pPr>
              <a:lnSpc>
                <a:spcPct val="120000"/>
              </a:lnSpc>
            </a:pPr>
            <a:r>
              <a:rPr lang="en-CA" sz="2000" b="0" dirty="0"/>
              <a:t>a</a:t>
            </a:r>
            <a:r>
              <a:rPr lang="en-CA" sz="2000" b="0" dirty="0" smtClean="0"/>
              <a:t>nd finally take effective actions to improve their living conditions</a:t>
            </a:r>
            <a:endParaRPr lang="en-GB" sz="2000" b="0" dirty="0" smtClean="0"/>
          </a:p>
        </p:txBody>
      </p:sp>
      <p:sp>
        <p:nvSpPr>
          <p:cNvPr id="8" name="Right Arrow 7"/>
          <p:cNvSpPr/>
          <p:nvPr/>
        </p:nvSpPr>
        <p:spPr>
          <a:xfrm>
            <a:off x="4191000" y="2667000"/>
            <a:ext cx="914400" cy="1524000"/>
          </a:xfrm>
          <a:prstGeom prst="rightArrow">
            <a:avLst>
              <a:gd name="adj1" fmla="val 50000"/>
              <a:gd name="adj2" fmla="val 5137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838200" y="4876800"/>
            <a:ext cx="2438400" cy="990600"/>
          </a:xfrm>
          <a:prstGeom prst="rect">
            <a:avLst/>
          </a:prstGeom>
          <a:solidFill>
            <a:srgbClr val="FFFEE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r 1"/>
          <p:cNvGrpSpPr/>
          <p:nvPr/>
        </p:nvGrpSpPr>
        <p:grpSpPr>
          <a:xfrm>
            <a:off x="685800" y="1219200"/>
            <a:ext cx="3276600" cy="4876800"/>
            <a:chOff x="381000" y="1219200"/>
            <a:chExt cx="3276600" cy="4876800"/>
          </a:xfrm>
        </p:grpSpPr>
        <p:sp>
          <p:nvSpPr>
            <p:cNvPr id="24" name="Rectangle 23"/>
            <p:cNvSpPr/>
            <p:nvPr/>
          </p:nvSpPr>
          <p:spPr>
            <a:xfrm>
              <a:off x="381000" y="1219200"/>
              <a:ext cx="3276600" cy="4876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38200" y="1447800"/>
              <a:ext cx="2438400" cy="914400"/>
            </a:xfrm>
            <a:prstGeom prst="rect">
              <a:avLst/>
            </a:prstGeom>
            <a:solidFill>
              <a:srgbClr val="FFFEE8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8" name="Grouper 27"/>
            <p:cNvGrpSpPr/>
            <p:nvPr/>
          </p:nvGrpSpPr>
          <p:grpSpPr>
            <a:xfrm>
              <a:off x="838200" y="1481277"/>
              <a:ext cx="2438652" cy="4386123"/>
              <a:chOff x="838200" y="1481277"/>
              <a:chExt cx="2438652" cy="438612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838200" y="3048000"/>
                <a:ext cx="2438400" cy="1143000"/>
              </a:xfrm>
              <a:prstGeom prst="rect">
                <a:avLst/>
              </a:prstGeom>
              <a:solidFill>
                <a:srgbClr val="FFFEE8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3" name="Grouper 2"/>
              <p:cNvGrpSpPr/>
              <p:nvPr/>
            </p:nvGrpSpPr>
            <p:grpSpPr>
              <a:xfrm>
                <a:off x="838200" y="1481277"/>
                <a:ext cx="2438652" cy="4386123"/>
                <a:chOff x="914400" y="1176477"/>
                <a:chExt cx="2438652" cy="4386123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954737" y="1176477"/>
                  <a:ext cx="2398315" cy="80472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99060" tIns="99060" rIns="99060" bIns="99060" numCol="1" spcCol="1270" anchor="ctr" anchorCtr="0">
                  <a:noAutofit/>
                </a:bodyPr>
                <a:lstStyle/>
                <a:p>
                  <a:pPr lvl="0" algn="ctr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2000" b="1" kern="1200" dirty="0" smtClean="0">
                      <a:solidFill>
                        <a:schemeClr val="tx1"/>
                      </a:solidFill>
                    </a:rPr>
                    <a:t>Co-Expertise</a:t>
                  </a:r>
                  <a:endParaRPr lang="en-GB" sz="2000" b="1" kern="12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0" name="Grouper 9"/>
                <p:cNvGrpSpPr/>
                <p:nvPr/>
              </p:nvGrpSpPr>
              <p:grpSpPr>
                <a:xfrm>
                  <a:off x="1828799" y="2209800"/>
                  <a:ext cx="594380" cy="548908"/>
                  <a:chOff x="1025559" y="1426793"/>
                  <a:chExt cx="619747" cy="386369"/>
                </a:xfrm>
              </p:grpSpPr>
              <p:sp>
                <p:nvSpPr>
                  <p:cNvPr id="20" name="Flèche vers la droite 19"/>
                  <p:cNvSpPr/>
                  <p:nvPr/>
                </p:nvSpPr>
                <p:spPr>
                  <a:xfrm rot="5400000">
                    <a:off x="1174387" y="1277965"/>
                    <a:ext cx="322092" cy="619747"/>
                  </a:xfrm>
                  <a:prstGeom prst="rightArrow">
                    <a:avLst>
                      <a:gd name="adj1" fmla="val 60000"/>
                      <a:gd name="adj2" fmla="val 50000"/>
                    </a:avLst>
                  </a:prstGeom>
                  <a:solidFill>
                    <a:srgbClr val="0B5395"/>
                  </a:solidFill>
                </p:spPr>
                <p:style>
                  <a:ln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1" name="Flèche vers la droite 6"/>
                  <p:cNvSpPr/>
                  <p:nvPr/>
                </p:nvSpPr>
                <p:spPr>
                  <a:xfrm>
                    <a:off x="1165380" y="1587698"/>
                    <a:ext cx="371849" cy="225464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0" tIns="0" rIns="0" bIns="0" numCol="1" spcCol="1270" anchor="ctr" anchorCtr="0">
                    <a:noAutofit/>
                  </a:bodyPr>
                  <a:lstStyle/>
                  <a:p>
                    <a:pPr lvl="0" algn="ctr" defTabSz="7112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en-GB" sz="1600" kern="1200"/>
                  </a:p>
                </p:txBody>
              </p:sp>
            </p:grpSp>
            <p:sp>
              <p:nvSpPr>
                <p:cNvPr id="19" name="Rectangle 18"/>
                <p:cNvSpPr/>
                <p:nvPr/>
              </p:nvSpPr>
              <p:spPr>
                <a:xfrm>
                  <a:off x="954737" y="2895601"/>
                  <a:ext cx="2398315" cy="99059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99060" tIns="99060" rIns="99060" bIns="99060" numCol="1" spcCol="1270" anchor="ctr" anchorCtr="0">
                  <a:noAutofit/>
                </a:bodyPr>
                <a:lstStyle/>
                <a:p>
                  <a:pPr lvl="0" algn="ctr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2000" b="1" kern="1200" dirty="0" smtClean="0">
                      <a:solidFill>
                        <a:srgbClr val="000000"/>
                      </a:solidFill>
                    </a:rPr>
                    <a:t>Radiological Protection Culture</a:t>
                  </a:r>
                  <a:endParaRPr lang="en-GB" sz="2000" b="1" kern="1200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2" name="Grouper 11"/>
                <p:cNvGrpSpPr/>
                <p:nvPr/>
              </p:nvGrpSpPr>
              <p:grpSpPr>
                <a:xfrm>
                  <a:off x="1828799" y="4038600"/>
                  <a:ext cx="619747" cy="463834"/>
                  <a:chOff x="1041430" y="3257075"/>
                  <a:chExt cx="619747" cy="516456"/>
                </a:xfrm>
              </p:grpSpPr>
              <p:sp>
                <p:nvSpPr>
                  <p:cNvPr id="16" name="Flèche vers la droite 15"/>
                  <p:cNvSpPr/>
                  <p:nvPr/>
                </p:nvSpPr>
                <p:spPr>
                  <a:xfrm rot="5400000">
                    <a:off x="1093076" y="3205429"/>
                    <a:ext cx="516456" cy="619747"/>
                  </a:xfrm>
                  <a:prstGeom prst="rightArrow">
                    <a:avLst>
                      <a:gd name="adj1" fmla="val 60000"/>
                      <a:gd name="adj2" fmla="val 50000"/>
                    </a:avLst>
                  </a:prstGeom>
                  <a:solidFill>
                    <a:srgbClr val="0B5395"/>
                  </a:solidFill>
                </p:spPr>
                <p:style>
                  <a:ln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7" name="Flèche vers la droite 10"/>
                  <p:cNvSpPr/>
                  <p:nvPr/>
                </p:nvSpPr>
                <p:spPr>
                  <a:xfrm>
                    <a:off x="1193831" y="3341920"/>
                    <a:ext cx="371849" cy="36151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0" tIns="0" rIns="0" bIns="0" numCol="1" spcCol="1270" anchor="ctr" anchorCtr="0">
                    <a:noAutofit/>
                  </a:bodyPr>
                  <a:lstStyle/>
                  <a:p>
                    <a:pPr lvl="0" algn="ctr" defTabSz="9334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en-GB" sz="2100" kern="1200"/>
                  </a:p>
                </p:txBody>
              </p:sp>
            </p:grpSp>
            <p:sp>
              <p:nvSpPr>
                <p:cNvPr id="15" name="Rectangle 14"/>
                <p:cNvSpPr/>
                <p:nvPr/>
              </p:nvSpPr>
              <p:spPr>
                <a:xfrm>
                  <a:off x="914400" y="4648200"/>
                  <a:ext cx="2413027" cy="914400"/>
                </a:xfrm>
                <a:prstGeom prst="rect">
                  <a:avLst/>
                </a:prstGeom>
                <a:solidFill>
                  <a:srgbClr val="FFFEE8"/>
                </a:solidFill>
                <a:ln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99060" tIns="99060" rIns="99060" bIns="99060" numCol="1" spcCol="1270" anchor="ctr" anchorCtr="0">
                  <a:noAutofit/>
                </a:bodyPr>
                <a:lstStyle/>
                <a:p>
                  <a:pPr lvl="0" algn="ctr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2000" b="1" kern="1200" dirty="0" smtClean="0">
                      <a:solidFill>
                        <a:srgbClr val="000000"/>
                      </a:solidFill>
                    </a:rPr>
                    <a:t>Self Help Protection</a:t>
                  </a:r>
                  <a:endParaRPr lang="en-GB" sz="2000" b="1" kern="12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22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454FD69-4E3F-CD44-BF80-21C94516B6B3}" type="slidenum">
              <a:rPr lang="fr-FR" sz="1200"/>
              <a:pPr algn="r"/>
              <a:t>12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1832299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rmAutofit/>
          </a:bodyPr>
          <a:lstStyle/>
          <a:p>
            <a:pPr marL="342900" lvl="1" indent="-342900">
              <a:buClr>
                <a:srgbClr val="22228B"/>
              </a:buClr>
              <a:buSzPct val="120000"/>
              <a:defRPr/>
            </a:pPr>
            <a:r>
              <a:rPr lang="en-GB" sz="24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The co-expertise process in Fukushima</a:t>
            </a:r>
          </a:p>
        </p:txBody>
      </p:sp>
      <p:sp>
        <p:nvSpPr>
          <p:cNvPr id="30723" name="Espace réservé du contenu 7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575885"/>
          </a:xfrm>
        </p:spPr>
        <p:txBody>
          <a:bodyPr wrap="square">
            <a:spAutoFit/>
          </a:bodyPr>
          <a:lstStyle/>
          <a:p>
            <a:pPr marL="468313" lvl="1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In Fukushima, it seems that the co-expertise process has been implemented only in a few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communities that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gradually engaged themselves in concrete local projects </a:t>
            </a:r>
          </a:p>
          <a:p>
            <a:pPr marL="468313" lvl="1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This process has evolved in a similar way to that of Belarus, however with differences regarding: </a:t>
            </a:r>
          </a:p>
          <a:p>
            <a:pPr marL="742950" lvl="2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The personal engagement of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voluntary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experts, local authorities and professionals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at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the service of the population </a:t>
            </a:r>
          </a:p>
          <a:p>
            <a:pPr marL="742950" lvl="2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The </a:t>
            </a:r>
            <a:r>
              <a:rPr lang="en-GB" sz="2000" dirty="0" smtClean="0">
                <a:latin typeface="Arial" charset="0"/>
                <a:cs typeface="Arial" charset="0"/>
              </a:rPr>
              <a:t>access to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individual means of measurements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to characterize the radiological situation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of everyone</a:t>
            </a:r>
            <a:endParaRPr lang="en-GB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2950" lvl="2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The sharing of information via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social media </a:t>
            </a:r>
          </a:p>
          <a:p>
            <a:pPr marL="468313" lvl="1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The experience of the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ETHOS project in Belarus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played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an important role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in the appropriation of the co-expertise process by Japanese stakeholders</a:t>
            </a:r>
          </a:p>
        </p:txBody>
      </p:sp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454FD69-4E3F-CD44-BF80-21C94516B6B3}" type="slidenum">
              <a:rPr lang="fr-FR" sz="1200"/>
              <a:pPr algn="r"/>
              <a:t>13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70274017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838200"/>
          </a:xfrm>
        </p:spPr>
        <p:txBody>
          <a:bodyPr>
            <a:noAutofit/>
          </a:bodyPr>
          <a:lstStyle/>
          <a:p>
            <a:pPr marL="342900" lvl="1" indent="-342900">
              <a:buClr>
                <a:srgbClr val="22228B"/>
              </a:buClr>
              <a:buSzPct val="120000"/>
              <a:defRPr/>
            </a:pPr>
            <a:r>
              <a:rPr lang="en-GB" sz="24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Experience feedback </a:t>
            </a:r>
            <a:r>
              <a:rPr lang="en-GB" sz="24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from Japanese </a:t>
            </a:r>
            <a:r>
              <a:rPr lang="en-GB" sz="24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colleagues </a:t>
            </a:r>
            <a:r>
              <a:rPr lang="en-GB" sz="24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GB" sz="24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en-GB" sz="24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who </a:t>
            </a:r>
            <a:r>
              <a:rPr lang="en-GB" sz="24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engage themselves </a:t>
            </a:r>
            <a:r>
              <a:rPr lang="en-GB" sz="24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in the co-expertise process </a:t>
            </a:r>
            <a:endParaRPr lang="en-GB" sz="24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Espace réservé du contenu 7"/>
          <p:cNvSpPr>
            <a:spLocks noGrp="1"/>
          </p:cNvSpPr>
          <p:nvPr>
            <p:ph idx="1"/>
          </p:nvPr>
        </p:nvSpPr>
        <p:spPr>
          <a:xfrm>
            <a:off x="533400" y="1219200"/>
            <a:ext cx="7884563" cy="4703851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fr-FR" sz="1000" dirty="0" smtClean="0"/>
          </a:p>
          <a:p>
            <a:pPr marL="342900" lvl="1" indent="-342900">
              <a:lnSpc>
                <a:spcPct val="11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i="1" dirty="0">
                <a:solidFill>
                  <a:srgbClr val="0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“Do not easily conclude that the situation is safe.” </a:t>
            </a:r>
          </a:p>
          <a:p>
            <a:pPr marL="342900" lvl="1" indent="-342900">
              <a:lnSpc>
                <a:spcPct val="11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i="1" dirty="0">
                <a:solidFill>
                  <a:srgbClr val="0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“The major difficulty is to talk about the health effects associated with exposure to ionizing radiation. Focussing the discourse on risk is a dead end.” </a:t>
            </a:r>
          </a:p>
          <a:p>
            <a:pPr marL="342900" lvl="1" indent="-342900">
              <a:lnSpc>
                <a:spcPct val="11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i="1" dirty="0">
                <a:solidFill>
                  <a:srgbClr val="0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“Respect the values ​and choices of each person.”</a:t>
            </a:r>
          </a:p>
          <a:p>
            <a:pPr marL="342900" lvl="1" indent="-342900">
              <a:lnSpc>
                <a:spcPct val="11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i="1" dirty="0">
                <a:solidFill>
                  <a:srgbClr val="0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“Promote dialogue rather than expert presentations and rely on local resource persons.” </a:t>
            </a:r>
            <a:endParaRPr lang="en-GB" sz="2000" i="1" dirty="0" smtClean="0">
              <a:solidFill>
                <a:srgbClr val="000000"/>
              </a:solidFill>
              <a:latin typeface="Arial" charset="0"/>
              <a:ea typeface="ＭＳ Ｐゴシック" pitchFamily="-106" charset="-128"/>
              <a:cs typeface="Arial" charset="0"/>
            </a:endParaRPr>
          </a:p>
          <a:p>
            <a:pPr marL="342900" lvl="1" indent="-342900">
              <a:lnSpc>
                <a:spcPct val="11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i="1" dirty="0" smtClean="0">
                <a:solidFill>
                  <a:srgbClr val="0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“It is Important to focus </a:t>
            </a:r>
            <a:r>
              <a:rPr lang="en-GB" sz="2000" i="1" dirty="0">
                <a:solidFill>
                  <a:srgbClr val="0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on individual data and their distribution within the community.” </a:t>
            </a:r>
            <a:endParaRPr lang="en-GB" sz="2000" i="1" dirty="0" smtClean="0">
              <a:solidFill>
                <a:srgbClr val="000000"/>
              </a:solidFill>
              <a:latin typeface="Arial" charset="0"/>
              <a:ea typeface="ＭＳ Ｐゴシック" pitchFamily="-106" charset="-128"/>
              <a:cs typeface="Arial" charset="0"/>
            </a:endParaRPr>
          </a:p>
          <a:p>
            <a:pPr marL="342900" lvl="1" indent="-342900">
              <a:lnSpc>
                <a:spcPct val="11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i="1" dirty="0" smtClean="0">
                <a:solidFill>
                  <a:srgbClr val="0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“</a:t>
            </a:r>
            <a:r>
              <a:rPr lang="en-GB" sz="2000" i="1" dirty="0">
                <a:solidFill>
                  <a:srgbClr val="0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Radiation protection is unavoidable but it cannot handle people's lives. It must be at the service of individuals and the </a:t>
            </a:r>
            <a:r>
              <a:rPr lang="en-GB" sz="2000" i="1" dirty="0" smtClean="0">
                <a:solidFill>
                  <a:srgbClr val="0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community.”</a:t>
            </a:r>
            <a:endParaRPr lang="fr-FR" sz="2000" i="1" dirty="0">
              <a:solidFill>
                <a:srgbClr val="000000"/>
              </a:solidFill>
              <a:latin typeface="Arial" charset="0"/>
              <a:ea typeface="ＭＳ Ｐゴシック" pitchFamily="-106" charset="-128"/>
              <a:cs typeface="Arial" charset="0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454FD69-4E3F-CD44-BF80-21C94516B6B3}" type="slidenum">
              <a:rPr lang="fr-FR" sz="1200"/>
              <a:pPr algn="r"/>
              <a:t>14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0512429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B276780-2E15-C945-9DAE-80900FC0EB81}" type="slidenum">
              <a:rPr lang="fr-FR" sz="1200"/>
              <a:pPr algn="r" eaLnBrk="1" hangingPunct="1"/>
              <a:t>15</a:t>
            </a:fld>
            <a:endParaRPr lang="fr-FR" sz="1200"/>
          </a:p>
        </p:txBody>
      </p:sp>
      <p:grpSp>
        <p:nvGrpSpPr>
          <p:cNvPr id="3" name="Grouper 2"/>
          <p:cNvGrpSpPr/>
          <p:nvPr/>
        </p:nvGrpSpPr>
        <p:grpSpPr>
          <a:xfrm>
            <a:off x="838200" y="1524000"/>
            <a:ext cx="7543800" cy="5105400"/>
            <a:chOff x="762000" y="762000"/>
            <a:chExt cx="7848600" cy="5410200"/>
          </a:xfrm>
        </p:grpSpPr>
        <p:pic>
          <p:nvPicPr>
            <p:cNvPr id="2" name="Image 1" descr="Sans titr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762000"/>
              <a:ext cx="7848600" cy="4974863"/>
            </a:xfrm>
            <a:prstGeom prst="rect">
              <a:avLst/>
            </a:prstGeom>
            <a:ln w="3175" cmpd="sng">
              <a:solidFill>
                <a:schemeClr val="tx1"/>
              </a:solidFill>
            </a:ln>
          </p:spPr>
        </p:pic>
        <p:sp>
          <p:nvSpPr>
            <p:cNvPr id="17" name="TextBox 5"/>
            <p:cNvSpPr txBox="1">
              <a:spLocks noChangeArrowheads="1"/>
            </p:cNvSpPr>
            <p:nvPr/>
          </p:nvSpPr>
          <p:spPr bwMode="auto">
            <a:xfrm>
              <a:off x="5791200" y="5867400"/>
              <a:ext cx="2819400" cy="3048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18288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charset="0"/>
                <a:buNone/>
              </a:pPr>
              <a:r>
                <a:rPr lang="en-GB" sz="1500" i="1" dirty="0"/>
                <a:t>Borrowed </a:t>
              </a:r>
              <a:r>
                <a:rPr lang="en-GB" sz="1500" i="1" dirty="0" smtClean="0"/>
                <a:t>from Shinya Endo</a:t>
              </a:r>
              <a:endParaRPr lang="en-GB" sz="1500" i="1" dirty="0"/>
            </a:p>
          </p:txBody>
        </p:sp>
      </p:grpSp>
      <p:sp>
        <p:nvSpPr>
          <p:cNvPr id="19" name="Title 4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991600" cy="121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Suetsugi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community experience</a:t>
            </a:r>
            <a:b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Measuring soil contamination and ambient </a:t>
            </a:r>
            <a:r>
              <a:rPr lang="en-GB" sz="20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dose rates in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paddies </a:t>
            </a:r>
            <a:b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January 2012</a:t>
            </a:r>
            <a:endParaRPr lang="fr-FR" sz="1800" b="1" dirty="0">
              <a:solidFill>
                <a:srgbClr val="000053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785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B276780-2E15-C945-9DAE-80900FC0EB81}" type="slidenum">
              <a:rPr lang="fr-FR" sz="1200"/>
              <a:pPr algn="r" eaLnBrk="1" hangingPunct="1"/>
              <a:t>16</a:t>
            </a:fld>
            <a:endParaRPr lang="fr-FR" sz="1200"/>
          </a:p>
        </p:txBody>
      </p:sp>
      <p:sp>
        <p:nvSpPr>
          <p:cNvPr id="19" name="Title 4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991600" cy="92702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Suetsugi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community experience</a:t>
            </a:r>
            <a:b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measurements of individual doses - May 2012</a:t>
            </a:r>
            <a:endParaRPr lang="fr-FR" sz="1800" b="1" dirty="0">
              <a:solidFill>
                <a:srgbClr val="000053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4" name="Image 3" descr="Sans titr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6472174" cy="4388943"/>
          </a:xfrm>
          <a:prstGeom prst="rect">
            <a:avLst/>
          </a:prstGeom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715000" y="5791200"/>
            <a:ext cx="2709909" cy="28762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18288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None/>
            </a:pPr>
            <a:r>
              <a:rPr lang="en-GB" sz="1500" i="1" dirty="0"/>
              <a:t>Borrowed </a:t>
            </a:r>
            <a:r>
              <a:rPr lang="en-GB" sz="1500" i="1" dirty="0" smtClean="0"/>
              <a:t>from Shinya Endo</a:t>
            </a:r>
            <a:endParaRPr lang="en-GB" sz="1500" i="1" dirty="0"/>
          </a:p>
        </p:txBody>
      </p:sp>
    </p:spTree>
    <p:extLst>
      <p:ext uri="{BB962C8B-B14F-4D97-AF65-F5344CB8AC3E}">
        <p14:creationId xmlns:p14="http://schemas.microsoft.com/office/powerpoint/2010/main" val="166461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4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991600" cy="1010653"/>
          </a:xfrm>
        </p:spPr>
        <p:txBody>
          <a:bodyPr>
            <a:normAutofit/>
          </a:bodyPr>
          <a:lstStyle/>
          <a:p>
            <a:pPr marL="342900" lvl="1" indent="-342900">
              <a:buClr>
                <a:srgbClr val="22228B"/>
              </a:buClr>
              <a:buSzPct val="120000"/>
              <a:defRPr/>
            </a:pPr>
            <a:r>
              <a:rPr lang="en-GB" sz="24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The </a:t>
            </a:r>
            <a:r>
              <a:rPr lang="en-GB" sz="2400" b="1" kern="1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Suetsugi</a:t>
            </a:r>
            <a:r>
              <a:rPr lang="en-GB" sz="24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community experience</a:t>
            </a:r>
            <a:br>
              <a:rPr lang="en-GB" sz="24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en-GB" sz="20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Dialogue with the inhabitants- July 2012</a:t>
            </a:r>
          </a:p>
        </p:txBody>
      </p:sp>
      <p:sp>
        <p:nvSpPr>
          <p:cNvPr id="54274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B276780-2E15-C945-9DAE-80900FC0EB81}" type="slidenum">
              <a:rPr lang="fr-FR" sz="1200"/>
              <a:pPr algn="r" eaLnBrk="1" hangingPunct="1"/>
              <a:t>17</a:t>
            </a:fld>
            <a:endParaRPr lang="fr-FR" sz="1200"/>
          </a:p>
        </p:txBody>
      </p:sp>
      <p:grpSp>
        <p:nvGrpSpPr>
          <p:cNvPr id="54275" name="Grouper 7"/>
          <p:cNvGrpSpPr>
            <a:grpSpLocks/>
          </p:cNvGrpSpPr>
          <p:nvPr/>
        </p:nvGrpSpPr>
        <p:grpSpPr bwMode="auto">
          <a:xfrm>
            <a:off x="1295400" y="1295400"/>
            <a:ext cx="6781800" cy="5029200"/>
            <a:chOff x="1219200" y="1066800"/>
            <a:chExt cx="6858001" cy="5105400"/>
          </a:xfrm>
        </p:grpSpPr>
        <p:grpSp>
          <p:nvGrpSpPr>
            <p:cNvPr id="54276" name="Grouper 8"/>
            <p:cNvGrpSpPr>
              <a:grpSpLocks/>
            </p:cNvGrpSpPr>
            <p:nvPr/>
          </p:nvGrpSpPr>
          <p:grpSpPr bwMode="auto">
            <a:xfrm>
              <a:off x="1219200" y="1066800"/>
              <a:ext cx="6858001" cy="5105400"/>
              <a:chOff x="1219200" y="1066800"/>
              <a:chExt cx="6858001" cy="5105400"/>
            </a:xfrm>
          </p:grpSpPr>
          <p:pic>
            <p:nvPicPr>
              <p:cNvPr id="54283" name="Image 4" descr="IMG_2966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0" y="3581400"/>
                <a:ext cx="3429000" cy="259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84" name="Image 6" descr="IMG_2973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201" y="3581400"/>
                <a:ext cx="3429000" cy="259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85" name="Image 17" descr="IMG_2947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0" y="1066800"/>
                <a:ext cx="3429000" cy="251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86" name="Image 18" descr="IMG_2957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200" y="1066800"/>
                <a:ext cx="3429000" cy="251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0" name="Connecteur droit 9"/>
            <p:cNvCxnSpPr/>
            <p:nvPr/>
          </p:nvCxnSpPr>
          <p:spPr>
            <a:xfrm>
              <a:off x="1219200" y="1066800"/>
              <a:ext cx="6858001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1219200" y="3581400"/>
              <a:ext cx="6858001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1219200" y="6172200"/>
              <a:ext cx="6858001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4648200" y="1066800"/>
              <a:ext cx="0" cy="51054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8077201" y="1066800"/>
              <a:ext cx="0" cy="510540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1219200" y="1066800"/>
              <a:ext cx="0" cy="51054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30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  <a:noFill/>
        </p:spPr>
        <p:txBody>
          <a:bodyPr>
            <a:normAutofit/>
          </a:bodyPr>
          <a:lstStyle/>
          <a:p>
            <a:pPr marL="342900" lvl="1" indent="-342900">
              <a:buClr>
                <a:srgbClr val="22228B"/>
              </a:buClr>
              <a:buSzPct val="120000"/>
              <a:defRPr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Suetsugi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community experience</a:t>
            </a:r>
            <a:b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First meeting on external exposures - September 2012 </a:t>
            </a:r>
          </a:p>
        </p:txBody>
      </p:sp>
      <p:sp>
        <p:nvSpPr>
          <p:cNvPr id="20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B276780-2E15-C945-9DAE-80900FC0EB81}" type="slidenum">
              <a:rPr lang="fr-FR" sz="1200"/>
              <a:pPr algn="r" eaLnBrk="1" hangingPunct="1"/>
              <a:t>18</a:t>
            </a:fld>
            <a:endParaRPr lang="fr-FR" sz="1200" dirty="0"/>
          </a:p>
        </p:txBody>
      </p:sp>
      <p:pic>
        <p:nvPicPr>
          <p:cNvPr id="22" name="図 4" descr="Suetsugi_20120916 0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6146757" cy="459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62600" y="5791200"/>
            <a:ext cx="2709909" cy="28762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18288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None/>
            </a:pPr>
            <a:r>
              <a:rPr lang="en-GB" sz="1500" i="1" dirty="0"/>
              <a:t>Borrowed </a:t>
            </a:r>
            <a:r>
              <a:rPr lang="en-GB" sz="1500" i="1" dirty="0" smtClean="0"/>
              <a:t>from </a:t>
            </a:r>
            <a:r>
              <a:rPr lang="en-GB" sz="1500" i="1" dirty="0" err="1" smtClean="0"/>
              <a:t>Ryoko</a:t>
            </a:r>
            <a:r>
              <a:rPr lang="en-GB" sz="1500" i="1" dirty="0" smtClean="0"/>
              <a:t> Ando</a:t>
            </a:r>
            <a:endParaRPr lang="en-GB" sz="1500" i="1" dirty="0"/>
          </a:p>
        </p:txBody>
      </p:sp>
    </p:spTree>
    <p:extLst>
      <p:ext uri="{BB962C8B-B14F-4D97-AF65-F5344CB8AC3E}">
        <p14:creationId xmlns:p14="http://schemas.microsoft.com/office/powerpoint/2010/main" val="39497916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4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9144000" cy="990600"/>
          </a:xfrm>
          <a:noFill/>
        </p:spPr>
        <p:txBody>
          <a:bodyPr>
            <a:normAutofit/>
          </a:bodyPr>
          <a:lstStyle/>
          <a:p>
            <a:pPr marL="342900" lvl="1" indent="-342900">
              <a:buClr>
                <a:srgbClr val="22228B"/>
              </a:buClr>
              <a:buSzPct val="120000"/>
              <a:defRPr/>
            </a:pPr>
            <a:r>
              <a:rPr lang="en-GB" sz="24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The </a:t>
            </a:r>
            <a:r>
              <a:rPr lang="en-GB" sz="2400" b="1" kern="12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Suetsugi</a:t>
            </a:r>
            <a:r>
              <a:rPr lang="en-GB" sz="24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community experience</a:t>
            </a:r>
            <a:br>
              <a:rPr lang="en-GB" sz="24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en-GB" sz="20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Discussion about external dose measurements – November 2012</a:t>
            </a:r>
            <a:endParaRPr lang="en-GB" sz="20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1" name="Grouper 20"/>
          <p:cNvGrpSpPr/>
          <p:nvPr/>
        </p:nvGrpSpPr>
        <p:grpSpPr>
          <a:xfrm>
            <a:off x="1219200" y="1219200"/>
            <a:ext cx="6781800" cy="4879781"/>
            <a:chOff x="1295400" y="1371600"/>
            <a:chExt cx="6781800" cy="4879781"/>
          </a:xfrm>
        </p:grpSpPr>
        <p:grpSp>
          <p:nvGrpSpPr>
            <p:cNvPr id="14" name="Grouper 13"/>
            <p:cNvGrpSpPr/>
            <p:nvPr/>
          </p:nvGrpSpPr>
          <p:grpSpPr>
            <a:xfrm>
              <a:off x="1295400" y="1371600"/>
              <a:ext cx="6781800" cy="4879781"/>
              <a:chOff x="1981200" y="1565910"/>
              <a:chExt cx="6400800" cy="4609271"/>
            </a:xfrm>
          </p:grpSpPr>
          <p:pic>
            <p:nvPicPr>
              <p:cNvPr id="10" name="Image 9" descr="IMG_3925 - Version 2.JPG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19600" y="1565910"/>
                <a:ext cx="3962400" cy="2328228"/>
              </a:xfrm>
              <a:prstGeom prst="rect">
                <a:avLst/>
              </a:prstGeom>
            </p:spPr>
          </p:pic>
          <p:pic>
            <p:nvPicPr>
              <p:cNvPr id="11" name="Image 10" descr="IMG_3914 - Version 2.JP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81200" y="1565910"/>
                <a:ext cx="2461683" cy="2320289"/>
              </a:xfrm>
              <a:prstGeom prst="rect">
                <a:avLst/>
              </a:prstGeom>
            </p:spPr>
          </p:pic>
          <p:pic>
            <p:nvPicPr>
              <p:cNvPr id="12" name="Image 11" descr="IMG_3912.jp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81200" y="3886200"/>
                <a:ext cx="3886200" cy="2286000"/>
              </a:xfrm>
              <a:prstGeom prst="rect">
                <a:avLst/>
              </a:prstGeom>
            </p:spPr>
          </p:pic>
          <p:pic>
            <p:nvPicPr>
              <p:cNvPr id="13" name="Image 12" descr="IMG_3932.JP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67400" y="3886200"/>
                <a:ext cx="2514600" cy="2288981"/>
              </a:xfrm>
              <a:prstGeom prst="rect">
                <a:avLst/>
              </a:prstGeom>
            </p:spPr>
          </p:pic>
        </p:grpSp>
        <p:cxnSp>
          <p:nvCxnSpPr>
            <p:cNvPr id="6" name="Connecteur droit 5"/>
            <p:cNvCxnSpPr/>
            <p:nvPr/>
          </p:nvCxnSpPr>
          <p:spPr>
            <a:xfrm>
              <a:off x="1295400" y="1371600"/>
              <a:ext cx="678180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1295400" y="1371600"/>
              <a:ext cx="0" cy="48768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8077200" y="1371600"/>
              <a:ext cx="0" cy="48768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1295400" y="3810000"/>
              <a:ext cx="678180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1295400" y="6248400"/>
              <a:ext cx="678180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3886200" y="1371600"/>
              <a:ext cx="0" cy="24384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5410200" y="3810000"/>
              <a:ext cx="0" cy="24384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B276780-2E15-C945-9DAE-80900FC0EB81}" type="slidenum">
              <a:rPr lang="fr-FR" sz="1200"/>
              <a:pPr algn="r" eaLnBrk="1" hangingPunct="1"/>
              <a:t>19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8618719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229600" cy="4724400"/>
          </a:xfrm>
        </p:spPr>
        <p:txBody>
          <a:bodyPr>
            <a:noAutofit/>
          </a:bodyPr>
          <a:lstStyle/>
          <a:p>
            <a:pPr marL="742950" lvl="2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following presentation is based on the experience I have gained during the 17 years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during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which I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worked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with people in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Belarus villages affected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by the Chernobyl accident,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as well as on my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observations in the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Fukushima Prefecture since fall 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2011 on the occasion of the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series of dialogues seminars initiated by ICRP</a:t>
            </a:r>
            <a:endParaRPr lang="en-GB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2950" lvl="2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The Belarusian experience has directly inspired the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Recommendations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of ICRP Publication 111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on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protection of people living in long-term contaminated areas after a nuclear accident</a:t>
            </a:r>
          </a:p>
          <a:p>
            <a:pPr marL="400050" lvl="2" indent="0">
              <a:lnSpc>
                <a:spcPct val="120000"/>
              </a:lnSpc>
              <a:spcAft>
                <a:spcPts val="600"/>
              </a:spcAft>
              <a:buSzPct val="95000"/>
              <a:buNone/>
              <a:defRPr/>
            </a:pPr>
            <a:endParaRPr lang="en-GB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2950" lvl="2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endParaRPr lang="en-GB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2950" lvl="2" indent="-342900">
              <a:lnSpc>
                <a:spcPct val="11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endParaRPr lang="en-GB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xfrm>
            <a:off x="3519" y="22860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2200" b="1" dirty="0">
                <a:solidFill>
                  <a:srgbClr val="000045"/>
                </a:solidFill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en-GB" sz="2200" b="1" dirty="0">
                <a:solidFill>
                  <a:srgbClr val="000045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GB" sz="2700" dirty="0" smtClean="0"/>
              <a:t>Introductory remark</a:t>
            </a:r>
            <a:r>
              <a:rPr lang="fr-FR" sz="2700" dirty="0"/>
              <a:t/>
            </a:r>
            <a:br>
              <a:rPr lang="fr-FR" sz="2700" dirty="0"/>
            </a:br>
            <a:endParaRPr lang="fr-FR" sz="2700" dirty="0"/>
          </a:p>
        </p:txBody>
      </p:sp>
      <p:sp>
        <p:nvSpPr>
          <p:cNvPr id="6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454FD69-4E3F-CD44-BF80-21C94516B6B3}" type="slidenum">
              <a:rPr lang="fr-FR" sz="1200"/>
              <a:pPr algn="r"/>
              <a:t>2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22780767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B276780-2E15-C945-9DAE-80900FC0EB81}" type="slidenum">
              <a:rPr lang="fr-FR" sz="1200"/>
              <a:pPr algn="r" eaLnBrk="1" hangingPunct="1"/>
              <a:t>20</a:t>
            </a:fld>
            <a:endParaRPr lang="fr-FR" sz="120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8991" y="22897"/>
            <a:ext cx="9144000" cy="914400"/>
          </a:xfrm>
          <a:noFill/>
        </p:spPr>
        <p:txBody>
          <a:bodyPr>
            <a:normAutofit/>
          </a:bodyPr>
          <a:lstStyle/>
          <a:p>
            <a:pPr marL="342900" lvl="1" indent="-342900">
              <a:buClr>
                <a:srgbClr val="22228B"/>
              </a:buClr>
              <a:buSzPct val="120000"/>
              <a:defRPr/>
            </a:pPr>
            <a:r>
              <a:rPr lang="en-GB" sz="24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The </a:t>
            </a:r>
            <a:r>
              <a:rPr lang="en-GB" sz="2400" b="1" kern="12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Suetsugi</a:t>
            </a:r>
            <a:r>
              <a:rPr lang="en-GB" sz="24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community experience</a:t>
            </a:r>
            <a:br>
              <a:rPr lang="en-GB" sz="24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en-GB" sz="20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Visit of decontamination works – March 2013</a:t>
            </a:r>
            <a:endParaRPr lang="en-GB" sz="20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8" name="Grouper 27"/>
          <p:cNvGrpSpPr/>
          <p:nvPr/>
        </p:nvGrpSpPr>
        <p:grpSpPr>
          <a:xfrm>
            <a:off x="990600" y="990600"/>
            <a:ext cx="7104205" cy="5334000"/>
            <a:chOff x="990600" y="1066800"/>
            <a:chExt cx="7104205" cy="5334000"/>
          </a:xfrm>
        </p:grpSpPr>
        <p:pic>
          <p:nvPicPr>
            <p:cNvPr id="3" name="Image 2" descr="IMG_5045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3733800"/>
              <a:ext cx="3550182" cy="2667000"/>
            </a:xfrm>
            <a:prstGeom prst="rect">
              <a:avLst/>
            </a:prstGeom>
          </p:spPr>
        </p:pic>
        <p:grpSp>
          <p:nvGrpSpPr>
            <p:cNvPr id="2" name="Grouper 1"/>
            <p:cNvGrpSpPr/>
            <p:nvPr/>
          </p:nvGrpSpPr>
          <p:grpSpPr>
            <a:xfrm>
              <a:off x="990600" y="1066800"/>
              <a:ext cx="7104205" cy="5318679"/>
              <a:chOff x="990600" y="1295400"/>
              <a:chExt cx="7104205" cy="5318679"/>
            </a:xfrm>
          </p:grpSpPr>
          <p:pic>
            <p:nvPicPr>
              <p:cNvPr id="4" name="Image 3" descr="Sans titre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600" y="1295400"/>
                <a:ext cx="3568990" cy="2642104"/>
              </a:xfrm>
              <a:prstGeom prst="rect">
                <a:avLst/>
              </a:prstGeom>
            </p:spPr>
          </p:pic>
          <p:pic>
            <p:nvPicPr>
              <p:cNvPr id="6" name="Image 5" descr="nZrVkiV0--Y9fKh7fG870DxVp9at2PZfM3-uCIeqj4o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1295400"/>
                <a:ext cx="3522805" cy="2642104"/>
              </a:xfrm>
              <a:prstGeom prst="rect">
                <a:avLst/>
              </a:prstGeom>
            </p:spPr>
          </p:pic>
          <p:pic>
            <p:nvPicPr>
              <p:cNvPr id="7" name="Image 6" descr="dM9ZrqdX0F7fxUEceptNCOUKJE5zJgHh0RgdkX46Zic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3962400"/>
                <a:ext cx="3505200" cy="2651679"/>
              </a:xfrm>
              <a:prstGeom prst="rect">
                <a:avLst/>
              </a:prstGeom>
            </p:spPr>
          </p:pic>
        </p:grpSp>
        <p:cxnSp>
          <p:nvCxnSpPr>
            <p:cNvPr id="9" name="Connecteur droit 8"/>
            <p:cNvCxnSpPr/>
            <p:nvPr/>
          </p:nvCxnSpPr>
          <p:spPr>
            <a:xfrm>
              <a:off x="990600" y="1066800"/>
              <a:ext cx="0" cy="53340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4572000" y="1066800"/>
              <a:ext cx="0" cy="53340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8077200" y="1066800"/>
              <a:ext cx="0" cy="53340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990600" y="3733800"/>
              <a:ext cx="708660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990600" y="6400800"/>
              <a:ext cx="708660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990600" y="1066800"/>
              <a:ext cx="708660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153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914400"/>
          </a:xfrm>
          <a:noFill/>
        </p:spPr>
        <p:txBody>
          <a:bodyPr>
            <a:normAutofit/>
          </a:bodyPr>
          <a:lstStyle/>
          <a:p>
            <a:pPr marL="342900" lvl="1" indent="-342900">
              <a:buClr>
                <a:srgbClr val="22228B"/>
              </a:buClr>
              <a:buSzPct val="120000"/>
              <a:defRPr/>
            </a:pPr>
            <a:r>
              <a:rPr lang="en-GB" sz="24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The </a:t>
            </a:r>
            <a:r>
              <a:rPr lang="en-GB" sz="2400" b="1" kern="12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Suetsugi</a:t>
            </a:r>
            <a:r>
              <a:rPr lang="en-GB" sz="24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community experience</a:t>
            </a:r>
            <a:br>
              <a:rPr lang="en-GB" sz="24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en-GB" sz="20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Visit of the waste storage site – March 2013</a:t>
            </a:r>
            <a:endParaRPr lang="en-GB" sz="20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17" name="Grouper 16"/>
          <p:cNvGrpSpPr/>
          <p:nvPr/>
        </p:nvGrpSpPr>
        <p:grpSpPr>
          <a:xfrm>
            <a:off x="1371600" y="1219200"/>
            <a:ext cx="6477000" cy="4895850"/>
            <a:chOff x="1828800" y="1295400"/>
            <a:chExt cx="6400801" cy="4895850"/>
          </a:xfrm>
        </p:grpSpPr>
        <p:pic>
          <p:nvPicPr>
            <p:cNvPr id="2" name="Image 1" descr="IMG_5038 - Version 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1295400"/>
              <a:ext cx="3200400" cy="2438400"/>
            </a:xfrm>
            <a:prstGeom prst="rect">
              <a:avLst/>
            </a:prstGeom>
          </p:spPr>
        </p:pic>
        <p:pic>
          <p:nvPicPr>
            <p:cNvPr id="3" name="Image 2" descr="DSCN0770 - Version 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3733800"/>
              <a:ext cx="3200400" cy="2457450"/>
            </a:xfrm>
            <a:prstGeom prst="rect">
              <a:avLst/>
            </a:prstGeom>
          </p:spPr>
        </p:pic>
        <p:pic>
          <p:nvPicPr>
            <p:cNvPr id="4" name="Image 3" descr="IMG_5051 - Version 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1" y="1295400"/>
              <a:ext cx="3200400" cy="2410202"/>
            </a:xfrm>
            <a:prstGeom prst="rect">
              <a:avLst/>
            </a:prstGeom>
          </p:spPr>
        </p:pic>
        <p:pic>
          <p:nvPicPr>
            <p:cNvPr id="5" name="Image 4" descr="DSCN0763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3733800"/>
              <a:ext cx="3191933" cy="2438400"/>
            </a:xfrm>
            <a:prstGeom prst="rect">
              <a:avLst/>
            </a:prstGeom>
          </p:spPr>
        </p:pic>
        <p:cxnSp>
          <p:nvCxnSpPr>
            <p:cNvPr id="10" name="Connecteur droit 9"/>
            <p:cNvCxnSpPr/>
            <p:nvPr/>
          </p:nvCxnSpPr>
          <p:spPr>
            <a:xfrm>
              <a:off x="1828800" y="1295400"/>
              <a:ext cx="640080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1828800" y="1295400"/>
              <a:ext cx="0" cy="48768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5029200" y="1295400"/>
              <a:ext cx="0" cy="48768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8229600" y="1295400"/>
              <a:ext cx="0" cy="48768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1828800" y="3733800"/>
              <a:ext cx="640080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1828800" y="6172200"/>
              <a:ext cx="640080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B276780-2E15-C945-9DAE-80900FC0EB81}" type="slidenum">
              <a:rPr lang="fr-FR" sz="1200"/>
              <a:pPr algn="r" eaLnBrk="1" hangingPunct="1"/>
              <a:t>21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078694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B276780-2E15-C945-9DAE-80900FC0EB81}" type="slidenum">
              <a:rPr lang="fr-FR" sz="1200"/>
              <a:pPr algn="r" eaLnBrk="1" hangingPunct="1"/>
              <a:t>22</a:t>
            </a:fld>
            <a:endParaRPr lang="fr-FR" sz="120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2700" y="38100"/>
            <a:ext cx="9144000" cy="1257300"/>
          </a:xfrm>
          <a:noFill/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Suetsugi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community experience</a:t>
            </a:r>
            <a:b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WBC campaign – May 2013</a:t>
            </a:r>
            <a:endParaRPr lang="en-GB" sz="1800" b="1" dirty="0">
              <a:solidFill>
                <a:srgbClr val="000053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8" name="Picture 3" descr="rFw_7hhLLC-IwNVk_ng4wEgvcqSWyimrBo1rzW7vU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234230"/>
            <a:ext cx="5778499" cy="431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01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 idx="4294967295"/>
          </p:nvPr>
        </p:nvSpPr>
        <p:spPr>
          <a:xfrm>
            <a:off x="12700" y="38100"/>
            <a:ext cx="9144000" cy="1257300"/>
          </a:xfrm>
          <a:noFill/>
        </p:spPr>
        <p:txBody>
          <a:bodyPr>
            <a:normAutofit/>
          </a:bodyPr>
          <a:lstStyle/>
          <a:p>
            <a:pPr marL="342900" lvl="1" indent="-342900">
              <a:buClr>
                <a:srgbClr val="22228B"/>
              </a:buClr>
              <a:buSzPct val="120000"/>
              <a:defRPr/>
            </a:pPr>
            <a:r>
              <a:rPr lang="en-GB" sz="24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The </a:t>
            </a:r>
            <a:r>
              <a:rPr lang="en-GB" sz="2400" b="1" kern="12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Suetsugi</a:t>
            </a:r>
            <a:r>
              <a:rPr lang="en-GB" sz="24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community experience</a:t>
            </a:r>
            <a:br>
              <a:rPr lang="en-GB" sz="24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en-GB" sz="20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Measurements of garden food products – July 2013</a:t>
            </a:r>
            <a:endParaRPr lang="en-GB" sz="20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3" name="Grouper 22"/>
          <p:cNvGrpSpPr/>
          <p:nvPr/>
        </p:nvGrpSpPr>
        <p:grpSpPr>
          <a:xfrm>
            <a:off x="1371600" y="1371600"/>
            <a:ext cx="6324600" cy="4649142"/>
            <a:chOff x="1143000" y="1446858"/>
            <a:chExt cx="6553200" cy="4877742"/>
          </a:xfrm>
        </p:grpSpPr>
        <p:pic>
          <p:nvPicPr>
            <p:cNvPr id="2" name="Image 1" descr="IMG_6078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1446858"/>
              <a:ext cx="3264004" cy="2437929"/>
            </a:xfrm>
            <a:prstGeom prst="rect">
              <a:avLst/>
            </a:prstGeom>
          </p:spPr>
        </p:pic>
        <p:pic>
          <p:nvPicPr>
            <p:cNvPr id="5" name="Image 4" descr="IMG_6084 - Version 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886200"/>
              <a:ext cx="3264470" cy="2438400"/>
            </a:xfrm>
            <a:prstGeom prst="rect">
              <a:avLst/>
            </a:prstGeom>
          </p:spPr>
        </p:pic>
        <p:pic>
          <p:nvPicPr>
            <p:cNvPr id="3" name="Image 2" descr="IMG_6058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1447800"/>
              <a:ext cx="3276600" cy="2447338"/>
            </a:xfrm>
            <a:prstGeom prst="rect">
              <a:avLst/>
            </a:prstGeom>
          </p:spPr>
        </p:pic>
        <p:pic>
          <p:nvPicPr>
            <p:cNvPr id="4" name="Image 3" descr="IMG_6053 - Version 2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3886199"/>
              <a:ext cx="3276600" cy="2438401"/>
            </a:xfrm>
            <a:prstGeom prst="rect">
              <a:avLst/>
            </a:prstGeom>
          </p:spPr>
        </p:pic>
        <p:cxnSp>
          <p:nvCxnSpPr>
            <p:cNvPr id="9" name="Connecteur droit 8"/>
            <p:cNvCxnSpPr/>
            <p:nvPr/>
          </p:nvCxnSpPr>
          <p:spPr>
            <a:xfrm>
              <a:off x="1143000" y="1447800"/>
              <a:ext cx="6553200" cy="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1143000" y="3886200"/>
              <a:ext cx="6553200" cy="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1143000" y="6324600"/>
              <a:ext cx="6553200" cy="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1143000" y="1447800"/>
              <a:ext cx="0" cy="48768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4419600" y="1447800"/>
              <a:ext cx="0" cy="48768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7696200" y="1447800"/>
              <a:ext cx="0" cy="48768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B276780-2E15-C945-9DAE-80900FC0EB81}" type="slidenum">
              <a:rPr lang="fr-FR" sz="1200"/>
              <a:pPr algn="r" eaLnBrk="1" hangingPunct="1"/>
              <a:t>23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24923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B276780-2E15-C945-9DAE-80900FC0EB81}" type="slidenum">
              <a:rPr lang="fr-FR" sz="1200"/>
              <a:pPr algn="r" eaLnBrk="1" hangingPunct="1"/>
              <a:t>24</a:t>
            </a:fld>
            <a:endParaRPr lang="fr-FR" sz="120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2700" y="38100"/>
            <a:ext cx="9144000" cy="1257300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Suetsugi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community experience</a:t>
            </a:r>
            <a:b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WBC campaign – September 2013</a:t>
            </a:r>
            <a:endParaRPr lang="fr-FR" sz="1800" b="1" dirty="0">
              <a:solidFill>
                <a:srgbClr val="000053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7" name="図 1" descr="WB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178" y="1295400"/>
            <a:ext cx="6025447" cy="450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20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A6B741A-8414-684D-A9C7-AE7C84CABD1C}" type="slidenum">
              <a:rPr lang="fr-FR" sz="1200"/>
              <a:pPr algn="r"/>
              <a:t>25</a:t>
            </a:fld>
            <a:endParaRPr lang="fr-FR" sz="1200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066800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Suetsugi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community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</a:t>
            </a:r>
            <a:b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Participation to the 7th ICRP dialogue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Iwaki –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2013</a:t>
            </a:r>
          </a:p>
        </p:txBody>
      </p:sp>
      <p:pic>
        <p:nvPicPr>
          <p:cNvPr id="32" name="Image 31" descr="Sans tit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8229600" cy="471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81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" y="0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dirty="0"/>
              <a:t>The </a:t>
            </a:r>
            <a:r>
              <a:rPr lang="en-GB" sz="2400" dirty="0" err="1"/>
              <a:t>Suetsugi</a:t>
            </a:r>
            <a:r>
              <a:rPr lang="en-GB" sz="2400" dirty="0"/>
              <a:t> community experience</a:t>
            </a:r>
            <a:br>
              <a:rPr lang="en-GB" sz="2400" dirty="0"/>
            </a:br>
            <a:r>
              <a:rPr lang="en-GB" sz="2000" dirty="0" smtClean="0"/>
              <a:t>Resumption of the </a:t>
            </a:r>
            <a:r>
              <a:rPr lang="en-GB" sz="2000" dirty="0" err="1" smtClean="0"/>
              <a:t>Suetsugi</a:t>
            </a:r>
            <a:r>
              <a:rPr lang="en-GB" sz="2000" dirty="0" smtClean="0"/>
              <a:t> festival – April 2014 </a:t>
            </a:r>
            <a:endParaRPr lang="fr-FR" sz="2000" b="1" dirty="0">
              <a:solidFill>
                <a:srgbClr val="000053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111E266-A78D-7D40-A89C-60583C733C78}" type="slidenum">
              <a:rPr lang="fr-FR" sz="1200"/>
              <a:pPr algn="r"/>
              <a:t>26</a:t>
            </a:fld>
            <a:endParaRPr lang="fr-FR" sz="12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79270" y="5905500"/>
            <a:ext cx="2481309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18288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None/>
            </a:pPr>
            <a:r>
              <a:rPr lang="en-GB" sz="1500" i="1" dirty="0" smtClean="0"/>
              <a:t>Photo </a:t>
            </a:r>
            <a:r>
              <a:rPr lang="en-GB" sz="1800" i="1" dirty="0" smtClean="0"/>
              <a:t>© </a:t>
            </a:r>
            <a:r>
              <a:rPr lang="en-GB" sz="1500" i="1" dirty="0" smtClean="0"/>
              <a:t>Jun </a:t>
            </a:r>
            <a:r>
              <a:rPr lang="en-GB" sz="1500" i="1" dirty="0" err="1" smtClean="0"/>
              <a:t>Takai</a:t>
            </a:r>
            <a:r>
              <a:rPr lang="en-GB" sz="1500" i="1" dirty="0" smtClean="0"/>
              <a:t> </a:t>
            </a:r>
            <a:endParaRPr lang="en-GB" sz="1500" i="1" dirty="0"/>
          </a:p>
        </p:txBody>
      </p:sp>
      <p:pic>
        <p:nvPicPr>
          <p:cNvPr id="7" name="図 1" descr="9Z8j4RbY.jpg-lar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34" y="1143000"/>
            <a:ext cx="6951216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A6B741A-8414-684D-A9C7-AE7C84CABD1C}" type="slidenum">
              <a:rPr lang="fr-FR" sz="1200"/>
              <a:pPr algn="r"/>
              <a:t>27</a:t>
            </a:fld>
            <a:endParaRPr lang="fr-FR" sz="1200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176412"/>
            <a:ext cx="9144000" cy="1066800"/>
          </a:xfrm>
          <a:noFill/>
        </p:spPr>
        <p:txBody>
          <a:bodyPr>
            <a:normAutofit/>
          </a:bodyPr>
          <a:lstStyle/>
          <a:p>
            <a:pPr marL="342900" lvl="1" indent="-342900">
              <a:buClr>
                <a:srgbClr val="22228B"/>
              </a:buClr>
              <a:buSzPct val="120000"/>
              <a:defRPr/>
            </a:pPr>
            <a:r>
              <a:rPr lang="en-GB" sz="24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The </a:t>
            </a:r>
            <a:r>
              <a:rPr lang="en-GB" sz="2400" b="1" kern="1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Suetsugi</a:t>
            </a:r>
            <a:r>
              <a:rPr lang="en-GB" sz="24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community experience</a:t>
            </a:r>
            <a:br>
              <a:rPr lang="en-GB" sz="24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en-GB" sz="20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Visit </a:t>
            </a:r>
            <a:r>
              <a:rPr lang="en-GB" sz="20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of the </a:t>
            </a:r>
            <a:r>
              <a:rPr lang="en-GB" sz="20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fly ash </a:t>
            </a:r>
            <a:r>
              <a:rPr lang="en-GB" sz="20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storage site – May 2014</a:t>
            </a:r>
          </a:p>
        </p:txBody>
      </p:sp>
      <p:grpSp>
        <p:nvGrpSpPr>
          <p:cNvPr id="30" name="Grouper 29"/>
          <p:cNvGrpSpPr/>
          <p:nvPr/>
        </p:nvGrpSpPr>
        <p:grpSpPr>
          <a:xfrm>
            <a:off x="1172436" y="1243212"/>
            <a:ext cx="6567054" cy="4724400"/>
            <a:chOff x="1143000" y="1219200"/>
            <a:chExt cx="6795654" cy="5029200"/>
          </a:xfrm>
        </p:grpSpPr>
        <p:pic>
          <p:nvPicPr>
            <p:cNvPr id="4" name="Image 3" descr="IMG_8400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9" y="3733800"/>
              <a:ext cx="3366655" cy="2514600"/>
            </a:xfrm>
            <a:prstGeom prst="rect">
              <a:avLst/>
            </a:prstGeom>
          </p:spPr>
        </p:pic>
        <p:pic>
          <p:nvPicPr>
            <p:cNvPr id="6" name="Image 5" descr="IMG_8409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1219200"/>
              <a:ext cx="3427741" cy="2514600"/>
            </a:xfrm>
            <a:prstGeom prst="rect">
              <a:avLst/>
            </a:prstGeom>
          </p:spPr>
        </p:pic>
        <p:pic>
          <p:nvPicPr>
            <p:cNvPr id="7" name="Image 6" descr="IMG_8397 - Version 2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219200"/>
              <a:ext cx="3352800" cy="2514600"/>
            </a:xfrm>
            <a:prstGeom prst="rect">
              <a:avLst/>
            </a:prstGeom>
          </p:spPr>
        </p:pic>
        <p:cxnSp>
          <p:nvCxnSpPr>
            <p:cNvPr id="16" name="Connecteur droit 15"/>
            <p:cNvCxnSpPr/>
            <p:nvPr/>
          </p:nvCxnSpPr>
          <p:spPr>
            <a:xfrm>
              <a:off x="1143000" y="1219200"/>
              <a:ext cx="6781800" cy="0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7924800" y="1219200"/>
              <a:ext cx="0" cy="5029200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1143000" y="1219200"/>
              <a:ext cx="0" cy="5029200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H="1">
              <a:off x="1143000" y="6248400"/>
              <a:ext cx="6781800" cy="0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1143000" y="3733800"/>
              <a:ext cx="6781800" cy="0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Image 23" descr="IMG_8382 - Version 3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810000"/>
              <a:ext cx="3429000" cy="2438400"/>
            </a:xfrm>
            <a:prstGeom prst="rect">
              <a:avLst/>
            </a:prstGeom>
          </p:spPr>
        </p:pic>
        <p:cxnSp>
          <p:nvCxnSpPr>
            <p:cNvPr id="29" name="Connecteur droit 28"/>
            <p:cNvCxnSpPr/>
            <p:nvPr/>
          </p:nvCxnSpPr>
          <p:spPr>
            <a:xfrm>
              <a:off x="4572000" y="1219200"/>
              <a:ext cx="0" cy="5029200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255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A6B741A-8414-684D-A9C7-AE7C84CABD1C}" type="slidenum">
              <a:rPr lang="fr-FR" sz="1200"/>
              <a:pPr algn="r"/>
              <a:t>28</a:t>
            </a:fld>
            <a:endParaRPr lang="fr-FR" sz="1200" dirty="0"/>
          </a:p>
        </p:txBody>
      </p:sp>
      <p:sp>
        <p:nvSpPr>
          <p:cNvPr id="6" name="Title 4"/>
          <p:cNvSpPr>
            <a:spLocks noGrp="1"/>
          </p:cNvSpPr>
          <p:nvPr>
            <p:ph type="title" idx="4294967295"/>
          </p:nvPr>
        </p:nvSpPr>
        <p:spPr>
          <a:xfrm>
            <a:off x="12700" y="38100"/>
            <a:ext cx="9144000" cy="1257300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Suetsugi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community experience</a:t>
            </a:r>
            <a:b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measurement results and </a:t>
            </a:r>
            <a:br>
              <a:rPr lang="en-GB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of the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fly ash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site- August 2014</a:t>
            </a:r>
          </a:p>
        </p:txBody>
      </p:sp>
      <p:grpSp>
        <p:nvGrpSpPr>
          <p:cNvPr id="5" name="Grouper 4"/>
          <p:cNvGrpSpPr/>
          <p:nvPr/>
        </p:nvGrpSpPr>
        <p:grpSpPr>
          <a:xfrm>
            <a:off x="1447800" y="1295400"/>
            <a:ext cx="6324601" cy="4648244"/>
            <a:chOff x="1371600" y="1447800"/>
            <a:chExt cx="6324601" cy="4648244"/>
          </a:xfrm>
        </p:grpSpPr>
        <p:pic>
          <p:nvPicPr>
            <p:cNvPr id="2" name="Image 1" descr="IMG_9069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1447800"/>
              <a:ext cx="3200400" cy="2361087"/>
            </a:xfrm>
            <a:prstGeom prst="rect">
              <a:avLst/>
            </a:prstGeom>
          </p:spPr>
        </p:pic>
        <p:pic>
          <p:nvPicPr>
            <p:cNvPr id="3" name="Image 2" descr="IMG_9086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3752056"/>
              <a:ext cx="3124200" cy="2343944"/>
            </a:xfrm>
            <a:prstGeom prst="rect">
              <a:avLst/>
            </a:prstGeom>
          </p:spPr>
        </p:pic>
        <p:pic>
          <p:nvPicPr>
            <p:cNvPr id="4" name="Image 3" descr="IMG_9076 - Version 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1" y="3810000"/>
              <a:ext cx="3124200" cy="2286000"/>
            </a:xfrm>
            <a:prstGeom prst="rect">
              <a:avLst/>
            </a:prstGeom>
          </p:spPr>
        </p:pic>
        <p:pic>
          <p:nvPicPr>
            <p:cNvPr id="10" name="Image 9" descr="IMG_9052 - Version 2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1447800"/>
              <a:ext cx="3150136" cy="2362103"/>
            </a:xfrm>
            <a:prstGeom prst="rect">
              <a:avLst/>
            </a:prstGeom>
          </p:spPr>
        </p:pic>
        <p:grpSp>
          <p:nvGrpSpPr>
            <p:cNvPr id="23" name="Grouper 22"/>
            <p:cNvGrpSpPr/>
            <p:nvPr/>
          </p:nvGrpSpPr>
          <p:grpSpPr>
            <a:xfrm>
              <a:off x="1371600" y="1447800"/>
              <a:ext cx="6324600" cy="4648244"/>
              <a:chOff x="1143000" y="1447800"/>
              <a:chExt cx="6553200" cy="4876800"/>
            </a:xfrm>
          </p:grpSpPr>
          <p:cxnSp>
            <p:nvCxnSpPr>
              <p:cNvPr id="9" name="Connecteur droit 8"/>
              <p:cNvCxnSpPr/>
              <p:nvPr/>
            </p:nvCxnSpPr>
            <p:spPr>
              <a:xfrm>
                <a:off x="1143000" y="1447800"/>
                <a:ext cx="6553200" cy="0"/>
              </a:xfrm>
              <a:prstGeom prst="line">
                <a:avLst/>
              </a:prstGeom>
              <a:ln w="28575" cmpd="sng"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1143000" y="3886200"/>
                <a:ext cx="6553200" cy="0"/>
              </a:xfrm>
              <a:prstGeom prst="line">
                <a:avLst/>
              </a:prstGeom>
              <a:ln w="28575" cmpd="sng"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>
                <a:off x="1143000" y="6324600"/>
                <a:ext cx="6553200" cy="0"/>
              </a:xfrm>
              <a:prstGeom prst="line">
                <a:avLst/>
              </a:prstGeom>
              <a:ln w="28575" cmpd="sng"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>
                <a:off x="1143000" y="1447800"/>
                <a:ext cx="0" cy="487680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/>
              <p:nvPr/>
            </p:nvCxnSpPr>
            <p:spPr>
              <a:xfrm>
                <a:off x="4419600" y="1447800"/>
                <a:ext cx="0" cy="487680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>
                <a:off x="7696200" y="1447800"/>
                <a:ext cx="0" cy="487680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5803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A6B741A-8414-684D-A9C7-AE7C84CABD1C}" type="slidenum">
              <a:rPr lang="fr-FR" sz="1200"/>
              <a:pPr algn="r"/>
              <a:t>29</a:t>
            </a:fld>
            <a:endParaRPr lang="fr-FR" sz="1200" dirty="0"/>
          </a:p>
        </p:txBody>
      </p:sp>
      <p:sp>
        <p:nvSpPr>
          <p:cNvPr id="6" name="Title 4"/>
          <p:cNvSpPr>
            <a:spLocks noGrp="1"/>
          </p:cNvSpPr>
          <p:nvPr>
            <p:ph type="title" idx="4294967295"/>
          </p:nvPr>
        </p:nvSpPr>
        <p:spPr>
          <a:xfrm>
            <a:off x="12700" y="38100"/>
            <a:ext cx="9144000" cy="1257300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Suetsugi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community experience</a:t>
            </a:r>
            <a:b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 of the storage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sites and presentation of the local project model</a:t>
            </a:r>
            <a:b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deepen understanding of radioactivity –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 2014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6284" y="4186320"/>
            <a:ext cx="7622516" cy="1964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GB" sz="2000" dirty="0" smtClean="0"/>
          </a:p>
          <a:p>
            <a:pPr lvl="1"/>
            <a:endParaRPr lang="fr-FR" sz="2000" dirty="0" smtClean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  <p:grpSp>
        <p:nvGrpSpPr>
          <p:cNvPr id="25" name="Grouper 24"/>
          <p:cNvGrpSpPr/>
          <p:nvPr/>
        </p:nvGrpSpPr>
        <p:grpSpPr>
          <a:xfrm>
            <a:off x="1143000" y="1295400"/>
            <a:ext cx="6858000" cy="5029200"/>
            <a:chOff x="1295400" y="1295400"/>
            <a:chExt cx="6858000" cy="5029200"/>
          </a:xfrm>
        </p:grpSpPr>
        <p:pic>
          <p:nvPicPr>
            <p:cNvPr id="2" name="Image 1" descr="Sans titr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3733800"/>
              <a:ext cx="3429000" cy="2590800"/>
            </a:xfrm>
            <a:prstGeom prst="rect">
              <a:avLst/>
            </a:prstGeom>
          </p:spPr>
        </p:pic>
        <p:pic>
          <p:nvPicPr>
            <p:cNvPr id="3" name="Image 2" descr="IMG_1102 - Version 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1295400"/>
              <a:ext cx="3477494" cy="2431536"/>
            </a:xfrm>
            <a:prstGeom prst="rect">
              <a:avLst/>
            </a:prstGeom>
          </p:spPr>
        </p:pic>
        <p:pic>
          <p:nvPicPr>
            <p:cNvPr id="4" name="Image 3" descr="IMG_1104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1295400"/>
              <a:ext cx="3429000" cy="2457450"/>
            </a:xfrm>
            <a:prstGeom prst="rect">
              <a:avLst/>
            </a:prstGeom>
          </p:spPr>
        </p:pic>
        <p:pic>
          <p:nvPicPr>
            <p:cNvPr id="9" name="Image 8" descr="IMG_1117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3733800"/>
              <a:ext cx="3429000" cy="2590799"/>
            </a:xfrm>
            <a:prstGeom prst="rect">
              <a:avLst/>
            </a:prstGeom>
          </p:spPr>
        </p:pic>
        <p:cxnSp>
          <p:nvCxnSpPr>
            <p:cNvPr id="10" name="Connecteur droit 9"/>
            <p:cNvCxnSpPr/>
            <p:nvPr/>
          </p:nvCxnSpPr>
          <p:spPr>
            <a:xfrm>
              <a:off x="1295400" y="1295400"/>
              <a:ext cx="0" cy="50292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8153400" y="1295400"/>
              <a:ext cx="0" cy="50292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4724400" y="1295400"/>
              <a:ext cx="0" cy="50292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1295400" y="1295400"/>
              <a:ext cx="6858000" cy="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1295400" y="6324600"/>
              <a:ext cx="6858000" cy="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1295400" y="3733800"/>
              <a:ext cx="6858000" cy="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432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GB" sz="2400" dirty="0"/>
              <a:t>The key </a:t>
            </a:r>
            <a:r>
              <a:rPr lang="en-GB" sz="2400" dirty="0" smtClean="0"/>
              <a:t>points </a:t>
            </a:r>
            <a:r>
              <a:rPr lang="en-GB" sz="2400" dirty="0"/>
              <a:t>of </a:t>
            </a:r>
            <a:r>
              <a:rPr lang="en-GB" sz="2400" dirty="0" smtClean="0"/>
              <a:t>ICRP Publication </a:t>
            </a:r>
            <a:r>
              <a:rPr lang="en-GB" sz="2400" dirty="0"/>
              <a:t>111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686800" cy="5715000"/>
          </a:xfrm>
        </p:spPr>
        <p:txBody>
          <a:bodyPr/>
          <a:lstStyle/>
          <a:p>
            <a:pPr marL="742950" lvl="2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In line with the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ICRP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103 </a:t>
            </a:r>
            <a:r>
              <a:rPr lang="en-GB" sz="2000" dirty="0" smtClean="0">
                <a:latin typeface="Arial" charset="0"/>
                <a:cs typeface="Arial" charset="0"/>
              </a:rPr>
              <a:t>General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Recommendations (2007)</a:t>
            </a:r>
            <a:endParaRPr lang="en-GB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2950" lvl="2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Living in contaminated areas is an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existing exposure situation</a:t>
            </a:r>
          </a:p>
          <a:p>
            <a:pPr marL="742950" lvl="2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The protection strategy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should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do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more good than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harm</a:t>
            </a:r>
            <a:endParaRPr lang="en-GB" sz="2000" b="1" dirty="0">
              <a:solidFill>
                <a:srgbClr val="800000"/>
              </a:solidFill>
              <a:latin typeface="Arial" charset="0"/>
              <a:cs typeface="Arial" charset="0"/>
            </a:endParaRPr>
          </a:p>
          <a:p>
            <a:pPr marL="742950" lvl="2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Exposures must be kept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as low as reasonably achievable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using reference levels to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restrict inequity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 the individual dose distribution with the long term obje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c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tive to reduce exposure to levels that are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close or similar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to situations considered as ‘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normal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’</a:t>
            </a:r>
            <a:endParaRPr lang="en-GB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2950" lvl="2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Authorities should establish systems of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radiation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monitoring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and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health surveillance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for the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population </a:t>
            </a:r>
          </a:p>
          <a:p>
            <a:pPr marL="742950" lvl="2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Engaging local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stakeholders in the management of the radiological situation is essential to rehabilitate their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living conditions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and restore their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dignity</a:t>
            </a:r>
            <a:endParaRPr lang="en-US" sz="1800" b="1" dirty="0">
              <a:solidFill>
                <a:srgbClr val="800000"/>
              </a:solidFill>
              <a:latin typeface="Arial"/>
              <a:ea typeface="ＭＳ Ｐゴシック" charset="0"/>
              <a:cs typeface="Arial"/>
            </a:endParaRPr>
          </a:p>
          <a:p>
            <a:endParaRPr lang="en-GB" sz="20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454FD69-4E3F-CD44-BF80-21C94516B6B3}" type="slidenum">
              <a:rPr lang="fr-FR" sz="1200"/>
              <a:pPr algn="r"/>
              <a:t>3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04270012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図 1" descr="201312011420_DSC00611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838200"/>
            <a:ext cx="3429000" cy="214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図 2" descr="201312011421_DSC00626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1"/>
            <a:ext cx="293442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図 3" descr="201312011413_DSC00568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3295650" cy="21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図 4" descr="201312011408_DSC00557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3352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95400" y="2971800"/>
            <a:ext cx="2362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2000" dirty="0" err="1" smtClean="0">
                <a:latin typeface="Candara" charset="0"/>
                <a:cs typeface="Candara" charset="0"/>
              </a:rPr>
              <a:t>Dr</a:t>
            </a:r>
            <a:r>
              <a:rPr lang="en-US" sz="2000" dirty="0" smtClean="0">
                <a:latin typeface="Candara" charset="0"/>
                <a:cs typeface="Candara" charset="0"/>
              </a:rPr>
              <a:t> Makoto Miyazaki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191000" y="2971800"/>
            <a:ext cx="4953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dirty="0">
                <a:latin typeface="Candara" charset="0"/>
                <a:cs typeface="Candara" charset="0"/>
              </a:rPr>
              <a:t>T</a:t>
            </a:r>
            <a:r>
              <a:rPr lang="en-US" sz="2000" dirty="0" smtClean="0">
                <a:latin typeface="Candara" charset="0"/>
                <a:cs typeface="Candara" charset="0"/>
              </a:rPr>
              <a:t>he mayor of the district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09600" y="5638800"/>
            <a:ext cx="396240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dirty="0" err="1" smtClean="0">
                <a:latin typeface="Candara" charset="0"/>
                <a:cs typeface="Candara" charset="0"/>
              </a:rPr>
              <a:t>Ryoko</a:t>
            </a:r>
            <a:r>
              <a:rPr lang="en-US" sz="2000" dirty="0" smtClean="0">
                <a:latin typeface="Candara" charset="0"/>
                <a:cs typeface="Candara" charset="0"/>
              </a:rPr>
              <a:t> Ando</a:t>
            </a:r>
            <a:r>
              <a:rPr lang="en-US" sz="2000" dirty="0">
                <a:latin typeface="Candara" charset="0"/>
                <a:cs typeface="Candara" charset="0"/>
              </a:rPr>
              <a:t> </a:t>
            </a:r>
            <a:r>
              <a:rPr lang="en-US" sz="2000" dirty="0" smtClean="0">
                <a:latin typeface="Candara" charset="0"/>
                <a:cs typeface="Candara" charset="0"/>
              </a:rPr>
              <a:t>“Ethos in Fukushima”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495800" y="5638800"/>
            <a:ext cx="4038600" cy="82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dirty="0" smtClean="0">
                <a:latin typeface="Candara" charset="0"/>
                <a:cs typeface="Candara" charset="0"/>
              </a:rPr>
              <a:t>Shinya Endo</a:t>
            </a:r>
          </a:p>
          <a:p>
            <a:pPr algn="ctr">
              <a:defRPr/>
            </a:pPr>
            <a:r>
              <a:rPr lang="en-US" sz="2000" dirty="0" smtClean="0">
                <a:latin typeface="Candara" charset="0"/>
                <a:cs typeface="Candara" charset="0"/>
              </a:rPr>
              <a:t> “</a:t>
            </a:r>
            <a:r>
              <a:rPr lang="en-US" sz="2000" dirty="0" err="1" smtClean="0">
                <a:latin typeface="Candara" charset="0"/>
                <a:cs typeface="Candara" charset="0"/>
              </a:rPr>
              <a:t>Suetsugi</a:t>
            </a:r>
            <a:r>
              <a:rPr lang="en-US" sz="2000" dirty="0" smtClean="0">
                <a:latin typeface="Candara" charset="0"/>
                <a:cs typeface="Candara" charset="0"/>
              </a:rPr>
              <a:t>, our hometown”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246" y="-4572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defRPr/>
            </a:pPr>
            <a:endParaRPr lang="en-GB" sz="24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152400"/>
            <a:ext cx="91440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defRPr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leadership of the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Suetsugi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community experience </a:t>
            </a:r>
          </a:p>
        </p:txBody>
      </p:sp>
      <p:sp>
        <p:nvSpPr>
          <p:cNvPr id="16" name="Espace réservé du numéro de diapositive 4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A6B741A-8414-684D-A9C7-AE7C84CABD1C}" type="slidenum">
              <a:rPr lang="fr-FR" sz="1200"/>
              <a:pPr algn="r"/>
              <a:t>30</a:t>
            </a:fld>
            <a:endParaRPr lang="fr-FR" sz="1200" dirty="0"/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838200" y="6172200"/>
            <a:ext cx="2481309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18288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None/>
            </a:pPr>
            <a:r>
              <a:rPr lang="en-GB" sz="1500" i="1" dirty="0" smtClean="0"/>
              <a:t>Borrowed from </a:t>
            </a:r>
            <a:r>
              <a:rPr lang="en-GB" sz="1500" i="1" dirty="0" err="1" smtClean="0"/>
              <a:t>Ryoko</a:t>
            </a:r>
            <a:r>
              <a:rPr lang="en-GB" sz="1500" i="1" dirty="0" smtClean="0"/>
              <a:t> Ando </a:t>
            </a:r>
            <a:endParaRPr lang="en-GB" sz="1500" i="1" dirty="0"/>
          </a:p>
        </p:txBody>
      </p:sp>
    </p:spTree>
    <p:extLst>
      <p:ext uri="{BB962C8B-B14F-4D97-AF65-F5344CB8AC3E}">
        <p14:creationId xmlns:p14="http://schemas.microsoft.com/office/powerpoint/2010/main" val="3642929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5334000"/>
          </a:xfrm>
        </p:spPr>
        <p:txBody>
          <a:bodyPr/>
          <a:lstStyle/>
          <a:p>
            <a:pPr marL="342900" lvl="1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The Chernobyl and Fukushima experiences demonstrate that it is feasible to engage the affected population in a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co-expertise process</a:t>
            </a:r>
          </a:p>
          <a:p>
            <a:pPr marL="342900" lvl="1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b="1" dirty="0">
                <a:solidFill>
                  <a:srgbClr val="8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Places of dialogue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to listen to the concerns of people and to exchange experiences are essential to initiate the process and progressively develop the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practical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radiological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protection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culture among the people</a:t>
            </a:r>
            <a:endParaRPr lang="fr-FR" sz="2000" dirty="0">
              <a:solidFill>
                <a:srgbClr val="000000"/>
              </a:solidFill>
              <a:latin typeface="Arial" charset="0"/>
              <a:ea typeface="ＭＳ Ｐゴシック" pitchFamily="-106" charset="-128"/>
              <a:cs typeface="Arial" charset="0"/>
            </a:endParaRPr>
          </a:p>
          <a:p>
            <a:pPr marL="342900" lvl="1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In this process the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role of experts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is to serve local actors and to facilitate the development of their ability to assess and manage their own situation (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Self-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help protection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)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. Experts must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shift from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the explanation of phenomena to the resolution of problems together with the affected people</a:t>
            </a:r>
          </a:p>
          <a:p>
            <a:pPr marL="342900" lvl="1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b="1" dirty="0">
                <a:solidFill>
                  <a:srgbClr val="8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National and local resources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 must be mobilized to support the process and the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community projects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aiming to improve the living conditions of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the people</a:t>
            </a:r>
            <a:endParaRPr lang="en-GB" sz="2000" dirty="0">
              <a:solidFill>
                <a:srgbClr val="000000"/>
              </a:solidFill>
              <a:latin typeface="Arial" charset="0"/>
              <a:ea typeface="ＭＳ Ｐゴシック" pitchFamily="-106" charset="-128"/>
              <a:cs typeface="Arial" charset="0"/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>
          <a:xfrm>
            <a:off x="-12700" y="0"/>
            <a:ext cx="9144000" cy="762000"/>
          </a:xfrm>
        </p:spPr>
        <p:txBody>
          <a:bodyPr>
            <a:normAutofit fontScale="90000"/>
          </a:bodyPr>
          <a:lstStyle/>
          <a:p>
            <a:pPr marL="342900" indent="-342900">
              <a:defRPr/>
            </a:pPr>
            <a:r>
              <a:rPr lang="en-GB" sz="24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GB" sz="24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sz="2700" dirty="0"/>
              <a:t>Concluding remarks (1)</a:t>
            </a:r>
            <a:br>
              <a:rPr lang="en-GB" sz="2700" dirty="0"/>
            </a:br>
            <a:endParaRPr lang="en-GB" sz="2700" dirty="0"/>
          </a:p>
        </p:txBody>
      </p:sp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B56C605-9C4E-694A-9A5F-D1F1450D135C}" type="slidenum">
              <a:rPr lang="fr-FR" sz="1200"/>
              <a:pPr algn="r"/>
              <a:t>31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9052832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" y="0"/>
            <a:ext cx="9144000" cy="1143000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en-GB" sz="2400" dirty="0"/>
              <a:t>Concluding remarks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77200" cy="4724400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3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The Fukushima experience confirms that the direct engagement of the affected people in the day-to-day management of a long-term contaminated territory is the condition for each individual </a:t>
            </a:r>
            <a:r>
              <a:rPr lang="en-GB" sz="2000" dirty="0" smtClean="0">
                <a:latin typeface="Arial" charset="0"/>
                <a:ea typeface="ＭＳ Ｐゴシック" pitchFamily="-106" charset="-128"/>
                <a:cs typeface="Arial" charset="0"/>
              </a:rPr>
              <a:t>to</a:t>
            </a:r>
            <a:r>
              <a:rPr lang="en-GB" sz="2000" dirty="0" smtClean="0">
                <a:solidFill>
                  <a:srgbClr val="8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regain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control on her/his radiological situation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and also to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restore her/his autonomy of decision  </a:t>
            </a:r>
          </a:p>
          <a:p>
            <a:pPr marL="342900" lvl="1" indent="-342900">
              <a:lnSpc>
                <a:spcPct val="13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The people of Fukushima who engaged in the rehabilitation of their living conditions with the support of voluntary experts feel more united than before the accident and also regained their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dignity</a:t>
            </a:r>
          </a:p>
          <a:p>
            <a:pPr marL="342900" lvl="1" indent="-342900">
              <a:lnSpc>
                <a:spcPct val="13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This experience will be integrated in the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Update of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ICRP Publications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109 and 111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ＭＳ Ｐゴシック" pitchFamily="-106" charset="-128"/>
                <a:cs typeface="Arial" charset="0"/>
              </a:rPr>
              <a:t> currently under development </a:t>
            </a:r>
            <a:endParaRPr lang="en-GB" sz="2000" dirty="0" smtClean="0">
              <a:solidFill>
                <a:srgbClr val="000000"/>
              </a:solidFill>
              <a:latin typeface="Arial" charset="0"/>
              <a:ea typeface="ＭＳ Ｐゴシック" pitchFamily="-106" charset="-128"/>
              <a:cs typeface="Arial" charset="0"/>
            </a:endParaRPr>
          </a:p>
          <a:p>
            <a:pPr marL="0" lvl="1" indent="0">
              <a:lnSpc>
                <a:spcPct val="130000"/>
              </a:lnSpc>
              <a:spcAft>
                <a:spcPts val="600"/>
              </a:spcAft>
              <a:buSzPct val="95000"/>
              <a:buNone/>
              <a:defRPr/>
            </a:pPr>
            <a:endParaRPr lang="en-GB" sz="2000" dirty="0">
              <a:solidFill>
                <a:srgbClr val="000000"/>
              </a:solidFill>
              <a:latin typeface="Arial" charset="0"/>
              <a:ea typeface="ＭＳ Ｐゴシック" pitchFamily="-106" charset="-128"/>
              <a:cs typeface="Arial" charset="0"/>
            </a:endParaRPr>
          </a:p>
          <a:p>
            <a:pPr marL="342900" lvl="1" indent="-342900">
              <a:lnSpc>
                <a:spcPct val="13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endParaRPr lang="en-GB" sz="2000" dirty="0">
              <a:solidFill>
                <a:srgbClr val="000000"/>
              </a:solidFill>
              <a:latin typeface="Arial" charset="0"/>
              <a:ea typeface="ＭＳ Ｐゴシック" pitchFamily="-106" charset="-128"/>
              <a:cs typeface="Arial" charset="0"/>
            </a:endParaRPr>
          </a:p>
          <a:p>
            <a:endParaRPr lang="en-GB" dirty="0" smtClean="0"/>
          </a:p>
        </p:txBody>
      </p:sp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111E266-A78D-7D40-A89C-60583C733C78}" type="slidenum">
              <a:rPr lang="fr-FR" sz="1200"/>
              <a:pPr algn="r"/>
              <a:t>32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23613065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Placeholder 17"/>
          <p:cNvSpPr>
            <a:spLocks noGrp="1"/>
          </p:cNvSpPr>
          <p:nvPr>
            <p:ph type="body" idx="1"/>
          </p:nvPr>
        </p:nvSpPr>
        <p:spPr>
          <a:xfrm>
            <a:off x="0" y="5181600"/>
            <a:ext cx="9144000" cy="533400"/>
          </a:xfrm>
        </p:spPr>
        <p:txBody>
          <a:bodyPr/>
          <a:lstStyle/>
          <a:p>
            <a:pPr algn="ctr" eaLnBrk="1" hangingPunct="1"/>
            <a:r>
              <a:rPr lang="en-US" altLang="en-US" u="sng" dirty="0" smtClean="0">
                <a:latin typeface="Arial" charset="0"/>
                <a:cs typeface="Arial" charset="0"/>
              </a:rPr>
              <a:t>www.icrp.org</a:t>
            </a:r>
            <a:endParaRPr lang="en-CA" altLang="en-US" u="sng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0" y="2057400"/>
            <a:ext cx="7315200" cy="3749658"/>
          </a:xfrm>
          <a:prstGeom prst="rect">
            <a:avLst/>
          </a:prstGeom>
        </p:spPr>
      </p:pic>
      <p:sp>
        <p:nvSpPr>
          <p:cNvPr id="4" name="Text Placeholder 17"/>
          <p:cNvSpPr txBox="1">
            <a:spLocks/>
          </p:cNvSpPr>
          <p:nvPr/>
        </p:nvSpPr>
        <p:spPr bwMode="auto">
          <a:xfrm>
            <a:off x="-21970" y="53340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9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85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70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65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65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GB" b="1" u="sng" dirty="0" err="1" smtClean="0">
                <a:solidFill>
                  <a:srgbClr val="000000"/>
                </a:solidFill>
              </a:rPr>
              <a:t>www.icrp.org</a:t>
            </a:r>
            <a:endParaRPr lang="en-GB" b="1" u="sng" dirty="0" smtClean="0">
              <a:solidFill>
                <a:srgbClr val="000000"/>
              </a:solidFill>
            </a:endParaRPr>
          </a:p>
        </p:txBody>
      </p:sp>
      <p:sp>
        <p:nvSpPr>
          <p:cNvPr id="5" name="Text Placeholder 17"/>
          <p:cNvSpPr txBox="1">
            <a:spLocks/>
          </p:cNvSpPr>
          <p:nvPr/>
        </p:nvSpPr>
        <p:spPr bwMode="auto">
          <a:xfrm>
            <a:off x="0" y="914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9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85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70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65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65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CA" sz="3600" b="1" dirty="0" smtClean="0">
                <a:solidFill>
                  <a:srgbClr val="00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6384927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05800" cy="5181600"/>
          </a:xfrm>
        </p:spPr>
        <p:txBody>
          <a:bodyPr>
            <a:noAutofit/>
          </a:bodyPr>
          <a:lstStyle/>
          <a:p>
            <a:pPr marL="742950" lvl="2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The irruption of radioactivity in the daily life of people is a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brutal rupture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creating an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unprecedented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and very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complex situation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that profoundly affects people and their relationships with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others and generates a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lot of questions and concerns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for those living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in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contaminated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areas and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for the evacuees</a:t>
            </a:r>
            <a:endParaRPr lang="en-GB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2950" lvl="2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Like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authorities, experts are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discredited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in the eyes of the population because they bear some responsibility in the events and they express different opinions as to the seriousness of the situation. They are also deeply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destabilized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by the complexity </a:t>
            </a:r>
            <a:endParaRPr lang="en-GB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2950" lvl="2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How,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in such a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context, experts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can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gradually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regain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confidence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of people and favour their </a:t>
            </a:r>
            <a:r>
              <a:rPr lang="en-GB" sz="2000" b="1" smtClean="0">
                <a:solidFill>
                  <a:srgbClr val="800000"/>
                </a:solidFill>
                <a:latin typeface="Arial" charset="0"/>
                <a:cs typeface="Arial" charset="0"/>
              </a:rPr>
              <a:t>engagement</a:t>
            </a:r>
            <a:r>
              <a:rPr lang="en-GB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 in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rehabilitation of their living conditions?</a:t>
            </a:r>
            <a:endParaRPr lang="en-GB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2950" lvl="2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endParaRPr lang="en-GB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2950" lvl="2" indent="-342900">
              <a:lnSpc>
                <a:spcPct val="11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endParaRPr lang="en-GB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2200" b="1" dirty="0">
                <a:solidFill>
                  <a:srgbClr val="000045"/>
                </a:solidFill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en-GB" sz="2200" b="1" dirty="0">
                <a:solidFill>
                  <a:srgbClr val="000045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GB" sz="2700" dirty="0"/>
              <a:t>What is at </a:t>
            </a:r>
            <a:r>
              <a:rPr lang="en-GB" sz="2700" dirty="0" smtClean="0"/>
              <a:t>stake after the accident?</a:t>
            </a:r>
            <a:r>
              <a:rPr lang="en-GB" sz="2700" dirty="0"/>
              <a:t/>
            </a:r>
            <a:br>
              <a:rPr lang="en-GB" sz="2700" dirty="0"/>
            </a:br>
            <a:endParaRPr lang="fr-FR" sz="2700" dirty="0"/>
          </a:p>
        </p:txBody>
      </p:sp>
      <p:sp>
        <p:nvSpPr>
          <p:cNvPr id="6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454FD69-4E3F-CD44-BF80-21C94516B6B3}" type="slidenum">
              <a:rPr lang="fr-FR" sz="1200"/>
              <a:pPr algn="r"/>
              <a:t>4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20127510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2725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27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2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dimension of </a:t>
            </a:r>
            <a:br>
              <a:rPr lang="en-GB" sz="2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post-accident situation </a:t>
            </a:r>
            <a:r>
              <a:rPr lang="en-GB" sz="27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brief</a:t>
            </a:r>
            <a:endParaRPr lang="en-GB" sz="27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37621" cy="5181600"/>
          </a:xfrm>
        </p:spPr>
        <p:txBody>
          <a:bodyPr>
            <a:normAutofit fontScale="92500"/>
          </a:bodyPr>
          <a:lstStyle/>
          <a:p>
            <a:pPr marL="26987" indent="0" eaLnBrk="1" hangingPunct="1">
              <a:lnSpc>
                <a:spcPct val="130000"/>
              </a:lnSpc>
              <a:buFont typeface="Wingdings" charset="0"/>
              <a:buNone/>
              <a:defRPr/>
            </a:pPr>
            <a:endParaRPr lang="en-GB" sz="1100" b="1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marL="742950" lvl="2" indent="-342900">
              <a:spcAft>
                <a:spcPts val="600"/>
              </a:spcAft>
              <a:buClr>
                <a:srgbClr val="083763"/>
              </a:buClr>
              <a:buSzPct val="95000"/>
              <a:buFont typeface="Wingdings" charset="2"/>
              <a:buChar char="§"/>
              <a:defRPr/>
            </a:pPr>
            <a:r>
              <a:rPr lang="en-GB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Anger, disarray, </a:t>
            </a:r>
            <a:r>
              <a:rPr lang="en-GB" sz="22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loss </a:t>
            </a:r>
            <a:r>
              <a:rPr lang="en-GB" sz="2200" b="1" dirty="0">
                <a:solidFill>
                  <a:srgbClr val="800000"/>
                </a:solidFill>
                <a:latin typeface="Arial" charset="0"/>
                <a:cs typeface="Arial" charset="0"/>
              </a:rPr>
              <a:t>of confidence </a:t>
            </a:r>
            <a:r>
              <a:rPr lang="en-GB" sz="2200" dirty="0">
                <a:solidFill>
                  <a:srgbClr val="000000"/>
                </a:solidFill>
                <a:latin typeface="Arial" charset="0"/>
                <a:cs typeface="Arial" charset="0"/>
              </a:rPr>
              <a:t>in authorities and experts</a:t>
            </a:r>
          </a:p>
          <a:p>
            <a:pPr marL="742950" lvl="2" indent="-342900"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200" b="1" dirty="0">
                <a:solidFill>
                  <a:srgbClr val="800000"/>
                </a:solidFill>
                <a:latin typeface="Arial" charset="0"/>
                <a:cs typeface="Arial" charset="0"/>
              </a:rPr>
              <a:t>Misunderstanding</a:t>
            </a:r>
            <a:r>
              <a:rPr lang="en-GB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of the situation, </a:t>
            </a:r>
            <a:r>
              <a:rPr lang="en-GB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lack of benchmarks</a:t>
            </a:r>
            <a:endParaRPr lang="en-GB" sz="2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2950" lvl="2" indent="-342900">
              <a:spcAft>
                <a:spcPts val="600"/>
              </a:spcAft>
              <a:buClr>
                <a:srgbClr val="083763"/>
              </a:buClr>
              <a:buSzPct val="95000"/>
              <a:buFont typeface="Wingdings" charset="2"/>
              <a:buChar char="§"/>
              <a:defRPr/>
            </a:pPr>
            <a:r>
              <a:rPr lang="en-GB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Feeling </a:t>
            </a:r>
            <a:r>
              <a:rPr lang="en-GB" sz="2200" dirty="0">
                <a:solidFill>
                  <a:srgbClr val="000000"/>
                </a:solidFill>
                <a:latin typeface="Arial" charset="0"/>
                <a:cs typeface="Arial" charset="0"/>
              </a:rPr>
              <a:t>of </a:t>
            </a:r>
            <a:r>
              <a:rPr lang="en-GB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helplessness, exclusion </a:t>
            </a:r>
            <a:r>
              <a:rPr lang="en-GB" sz="2200" dirty="0">
                <a:solidFill>
                  <a:srgbClr val="000000"/>
                </a:solidFill>
                <a:latin typeface="Arial" charset="0"/>
                <a:cs typeface="Arial" charset="0"/>
              </a:rPr>
              <a:t>and abandonment</a:t>
            </a:r>
          </a:p>
          <a:p>
            <a:pPr marL="742950" lvl="2" indent="-342900"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200" b="1" dirty="0">
                <a:solidFill>
                  <a:srgbClr val="800000"/>
                </a:solidFill>
                <a:latin typeface="Arial" charset="0"/>
                <a:cs typeface="Arial" charset="0"/>
              </a:rPr>
              <a:t>Loss of control </a:t>
            </a:r>
            <a:r>
              <a:rPr lang="en-GB" sz="2200" dirty="0">
                <a:solidFill>
                  <a:srgbClr val="000000"/>
                </a:solidFill>
                <a:latin typeface="Arial" charset="0"/>
                <a:cs typeface="Arial" charset="0"/>
              </a:rPr>
              <a:t>on daily life and </a:t>
            </a:r>
            <a:r>
              <a:rPr lang="en-GB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anxiety about the future</a:t>
            </a:r>
          </a:p>
          <a:p>
            <a:pPr marL="742950" lvl="2" indent="-342900"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Strong 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worry about health and especially of children health</a:t>
            </a:r>
          </a:p>
          <a:p>
            <a:pPr marL="742950" lvl="2" indent="-342900"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General feeling of discrimination and 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exclusion, </a:t>
            </a:r>
            <a:r>
              <a:rPr lang="en-US" sz="22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loss of dignity </a:t>
            </a:r>
            <a:endParaRPr lang="en-GB" sz="2200" b="1" dirty="0">
              <a:solidFill>
                <a:srgbClr val="80000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30000"/>
              </a:lnSpc>
              <a:buFont typeface="Wingdings" charset="0"/>
              <a:buNone/>
              <a:defRPr/>
            </a:pPr>
            <a:r>
              <a:rPr lang="en-GB" sz="2200" b="1" dirty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</a:t>
            </a:r>
            <a:r>
              <a:rPr lang="en-GB" sz="2200" b="1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ach </a:t>
            </a:r>
            <a:r>
              <a:rPr lang="en-GB" sz="2200" b="1" dirty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individual is permanently confronted to the </a:t>
            </a:r>
            <a:r>
              <a:rPr lang="en-GB" sz="2200" b="1" dirty="0" smtClean="0">
                <a:solidFill>
                  <a:srgbClr val="800000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dilemma</a:t>
            </a:r>
            <a:r>
              <a:rPr lang="en-GB" sz="220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: </a:t>
            </a:r>
          </a:p>
          <a:p>
            <a:pPr marL="0" indent="0" eaLnBrk="1" hangingPunct="1">
              <a:lnSpc>
                <a:spcPct val="130000"/>
              </a:lnSpc>
              <a:buFont typeface="Wingdings" charset="0"/>
              <a:buNone/>
              <a:defRPr/>
            </a:pPr>
            <a:endParaRPr lang="en-GB" sz="1100" dirty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marL="742950" lvl="2" indent="-342900">
              <a:spcAft>
                <a:spcPts val="600"/>
              </a:spcAft>
              <a:buClr>
                <a:srgbClr val="083763"/>
              </a:buClr>
              <a:buSzPct val="95000"/>
              <a:buFont typeface="Wingdings" charset="2"/>
              <a:buChar char="§"/>
              <a:defRPr/>
            </a:pPr>
            <a:r>
              <a:rPr lang="en-GB" sz="2200" dirty="0" smtClean="0">
                <a:latin typeface="Arial" charset="0"/>
                <a:cs typeface="Arial" charset="0"/>
              </a:rPr>
              <a:t>To continue </a:t>
            </a:r>
            <a:r>
              <a:rPr lang="en-GB" sz="2200" b="1" dirty="0">
                <a:solidFill>
                  <a:srgbClr val="800000"/>
                </a:solidFill>
                <a:latin typeface="Arial" charset="0"/>
                <a:cs typeface="Arial" charset="0"/>
              </a:rPr>
              <a:t>to </a:t>
            </a:r>
            <a:r>
              <a:rPr lang="en-GB" sz="22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stay </a:t>
            </a:r>
            <a:r>
              <a:rPr lang="en-GB" sz="2200" dirty="0">
                <a:latin typeface="Arial" charset="0"/>
                <a:cs typeface="Arial" charset="0"/>
              </a:rPr>
              <a:t>in the affected territories or </a:t>
            </a:r>
            <a:r>
              <a:rPr lang="en-GB" sz="22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to leave </a:t>
            </a:r>
            <a:r>
              <a:rPr lang="en-GB" sz="2200" dirty="0" smtClean="0">
                <a:latin typeface="Arial" charset="0"/>
                <a:cs typeface="Arial" charset="0"/>
              </a:rPr>
              <a:t>them</a:t>
            </a:r>
            <a:endParaRPr lang="en-GB" sz="2200" dirty="0">
              <a:latin typeface="Arial" charset="0"/>
              <a:cs typeface="Arial" charset="0"/>
            </a:endParaRPr>
          </a:p>
          <a:p>
            <a:pPr marL="742950" lvl="2" indent="-342900">
              <a:spcAft>
                <a:spcPts val="600"/>
              </a:spcAft>
              <a:buClr>
                <a:srgbClr val="083763"/>
              </a:buClr>
              <a:buSzPct val="95000"/>
              <a:buFont typeface="Wingdings" charset="2"/>
              <a:buChar char="§"/>
              <a:defRPr/>
            </a:pPr>
            <a:r>
              <a:rPr lang="en-GB" sz="22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To return </a:t>
            </a:r>
            <a:r>
              <a:rPr lang="en-GB" sz="2200" b="1" dirty="0">
                <a:solidFill>
                  <a:srgbClr val="800000"/>
                </a:solidFill>
                <a:latin typeface="Arial" charset="0"/>
                <a:cs typeface="Arial" charset="0"/>
              </a:rPr>
              <a:t>or </a:t>
            </a:r>
            <a:r>
              <a:rPr lang="en-GB" sz="22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not </a:t>
            </a:r>
            <a:r>
              <a:rPr lang="en-GB" sz="2200" dirty="0" smtClean="0">
                <a:latin typeface="Arial" charset="0"/>
                <a:cs typeface="Arial" charset="0"/>
              </a:rPr>
              <a:t>at home</a:t>
            </a:r>
            <a:endParaRPr lang="en-GB" sz="2200" dirty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30000"/>
              </a:lnSpc>
              <a:buFont typeface="Wingdings" charset="0"/>
              <a:buNone/>
              <a:defRPr/>
            </a:pPr>
            <a:endParaRPr lang="en-GB" sz="1000" b="1" dirty="0" smtClean="0">
              <a:solidFill>
                <a:srgbClr val="800000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>
              <a:lnSpc>
                <a:spcPct val="180000"/>
              </a:lnSpc>
              <a:defRPr/>
            </a:pPr>
            <a:endParaRPr lang="en-GB" sz="1800" b="1" dirty="0" smtClean="0">
              <a:solidFill>
                <a:srgbClr val="800000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lvl="1" eaLnBrk="1" hangingPunct="1">
              <a:lnSpc>
                <a:spcPct val="180000"/>
              </a:lnSpc>
              <a:defRPr/>
            </a:pPr>
            <a:endParaRPr lang="en-GB" sz="1800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>
              <a:lnSpc>
                <a:spcPct val="180000"/>
              </a:lnSpc>
              <a:defRPr/>
            </a:pPr>
            <a:endParaRPr lang="en-GB" sz="2000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454FD69-4E3F-CD44-BF80-21C94516B6B3}" type="slidenum">
              <a:rPr lang="fr-FR" sz="1200"/>
              <a:pPr algn="r"/>
              <a:t>5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715874472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2725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27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2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experts in the </a:t>
            </a:r>
            <a:br>
              <a:rPr lang="en-GB" sz="2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post-accident </a:t>
            </a:r>
            <a:r>
              <a:rPr lang="en-GB" sz="27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 in brief</a:t>
            </a:r>
            <a:endParaRPr lang="en-GB" sz="27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8229600" cy="5257800"/>
          </a:xfrm>
        </p:spPr>
        <p:txBody>
          <a:bodyPr>
            <a:normAutofit fontScale="85000" lnSpcReduction="10000"/>
          </a:bodyPr>
          <a:lstStyle/>
          <a:p>
            <a:pPr marL="742950" lvl="2" indent="-342900">
              <a:lnSpc>
                <a:spcPct val="13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To </a:t>
            </a:r>
            <a:r>
              <a:rPr lang="en-GB" sz="2400" b="1" dirty="0">
                <a:solidFill>
                  <a:srgbClr val="800000"/>
                </a:solidFill>
                <a:latin typeface="Arial" charset="0"/>
                <a:cs typeface="Arial" charset="0"/>
              </a:rPr>
              <a:t>characterise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the radiological situation with measurements </a:t>
            </a:r>
          </a:p>
          <a:p>
            <a:pPr marL="742950" lvl="2" indent="-342900">
              <a:lnSpc>
                <a:spcPct val="13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To </a:t>
            </a:r>
            <a:r>
              <a:rPr lang="en-GB" sz="2400" b="1" dirty="0">
                <a:solidFill>
                  <a:srgbClr val="800000"/>
                </a:solidFill>
                <a:latin typeface="Arial" charset="0"/>
                <a:cs typeface="Arial" charset="0"/>
              </a:rPr>
              <a:t>aid the decision making process 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about protective actions</a:t>
            </a:r>
          </a:p>
          <a:p>
            <a:pPr marL="742950" lvl="2" indent="-342900">
              <a:lnSpc>
                <a:spcPct val="13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To </a:t>
            </a:r>
            <a:r>
              <a:rPr lang="en-GB" sz="2400" b="1" dirty="0">
                <a:solidFill>
                  <a:srgbClr val="800000"/>
                </a:solidFill>
                <a:latin typeface="Arial" charset="0"/>
                <a:cs typeface="Arial" charset="0"/>
              </a:rPr>
              <a:t>inform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about 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the radiological situation </a:t>
            </a: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and </a:t>
            </a:r>
            <a:r>
              <a:rPr lang="en-GB" sz="24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disseminate good practice </a:t>
            </a:r>
          </a:p>
          <a:p>
            <a:pPr marL="742950" lvl="2" indent="-342900">
              <a:lnSpc>
                <a:spcPct val="13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To </a:t>
            </a:r>
            <a:r>
              <a:rPr lang="en-GB" sz="24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train</a:t>
            </a: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professional community workers: teachers, nurses,…</a:t>
            </a:r>
          </a:p>
          <a:p>
            <a:pPr marL="468313" lvl="1" indent="-342900">
              <a:lnSpc>
                <a:spcPct val="13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But the </a:t>
            </a:r>
            <a:r>
              <a:rPr lang="en-GB" b="1" dirty="0">
                <a:solidFill>
                  <a:srgbClr val="000000"/>
                </a:solidFill>
                <a:latin typeface="Arial" charset="0"/>
                <a:cs typeface="Arial" charset="0"/>
              </a:rPr>
              <a:t>key role of </a:t>
            </a:r>
            <a:r>
              <a:rPr lang="en-GB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experts </a:t>
            </a:r>
            <a:r>
              <a:rPr lang="en-GB" b="1" dirty="0">
                <a:solidFill>
                  <a:srgbClr val="000000"/>
                </a:solidFill>
                <a:latin typeface="Arial" charset="0"/>
                <a:cs typeface="Arial" charset="0"/>
              </a:rPr>
              <a:t>is </a:t>
            </a:r>
            <a:r>
              <a:rPr lang="en-GB" b="1" dirty="0">
                <a:solidFill>
                  <a:srgbClr val="800000"/>
                </a:solidFill>
                <a:latin typeface="Arial" charset="0"/>
                <a:cs typeface="Arial" charset="0"/>
              </a:rPr>
              <a:t>to work with </a:t>
            </a:r>
            <a:r>
              <a:rPr lang="en-GB" b="1" dirty="0">
                <a:solidFill>
                  <a:srgbClr val="000000"/>
                </a:solidFill>
                <a:latin typeface="Arial" charset="0"/>
                <a:cs typeface="Arial" charset="0"/>
              </a:rPr>
              <a:t>the individuals and the affected communities </a:t>
            </a:r>
          </a:p>
          <a:p>
            <a:pPr marL="742950" lvl="2" indent="-342900">
              <a:lnSpc>
                <a:spcPct val="13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To </a:t>
            </a:r>
            <a:r>
              <a:rPr lang="en-GB" sz="2400" b="1" dirty="0">
                <a:solidFill>
                  <a:srgbClr val="800000"/>
                </a:solidFill>
                <a:latin typeface="Arial" charset="0"/>
                <a:cs typeface="Arial" charset="0"/>
              </a:rPr>
              <a:t>respond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to there concerns and their </a:t>
            </a: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needs</a:t>
            </a:r>
          </a:p>
          <a:p>
            <a:pPr marL="742950" lvl="2" indent="-342900">
              <a:lnSpc>
                <a:spcPct val="13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To </a:t>
            </a:r>
            <a:r>
              <a:rPr lang="en-GB" sz="24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help</a:t>
            </a: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them regain their </a:t>
            </a:r>
            <a:r>
              <a:rPr lang="en-GB" sz="2400" b="1" dirty="0">
                <a:solidFill>
                  <a:srgbClr val="800000"/>
                </a:solidFill>
                <a:latin typeface="Arial" charset="0"/>
                <a:cs typeface="Arial" charset="0"/>
              </a:rPr>
              <a:t>autonomy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, that is to say their ability to make </a:t>
            </a:r>
            <a:r>
              <a:rPr lang="en-GB" sz="2400" b="1" dirty="0">
                <a:solidFill>
                  <a:srgbClr val="800000"/>
                </a:solidFill>
                <a:latin typeface="Arial" charset="0"/>
                <a:cs typeface="Arial" charset="0"/>
              </a:rPr>
              <a:t>informed decisions 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given </a:t>
            </a: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prevailing 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circumstances </a:t>
            </a:r>
          </a:p>
          <a:p>
            <a:pPr lvl="1" eaLnBrk="1" hangingPunct="1">
              <a:lnSpc>
                <a:spcPct val="180000"/>
              </a:lnSpc>
              <a:defRPr/>
            </a:pPr>
            <a:endParaRPr lang="en-GB" sz="1800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>
              <a:lnSpc>
                <a:spcPct val="180000"/>
              </a:lnSpc>
              <a:defRPr/>
            </a:pPr>
            <a:endParaRPr lang="en-GB" sz="2000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454FD69-4E3F-CD44-BF80-21C94516B6B3}" type="slidenum">
              <a:rPr lang="fr-FR" sz="1200"/>
              <a:pPr algn="r"/>
              <a:t>6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177878499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57200"/>
            <a:ext cx="91440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GB" sz="2400" dirty="0" smtClean="0"/>
              <a:t>Lessons from Chernobyl</a:t>
            </a:r>
            <a:endParaRPr lang="en-GB" sz="24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77200" cy="4038600"/>
          </a:xfrm>
        </p:spPr>
        <p:txBody>
          <a:bodyPr/>
          <a:lstStyle/>
          <a:p>
            <a:pPr marL="742950" lvl="2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Projects implemented in Belarus in the late 1990s and the 2000s have demonstrated that the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direct engagement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of the population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(who wish to stay in the affected areas) in the daily management of the situation is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feasible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and also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effective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to break the vicious circle of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loss of control and exclusion</a:t>
            </a:r>
          </a:p>
          <a:p>
            <a:pPr marL="742950" lvl="2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This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engagement is made possible through a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co-expertise process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involving the affected population, the institutional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experts, the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local authorities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and the professional community workers</a:t>
            </a:r>
            <a:endParaRPr lang="en-GB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2950" lvl="2" indent="-342900">
              <a:lnSpc>
                <a:spcPct val="11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endParaRPr lang="en-US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2950" lvl="2" indent="-342900">
              <a:lnSpc>
                <a:spcPct val="11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endParaRPr lang="en-GB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454FD69-4E3F-CD44-BF80-21C94516B6B3}" type="slidenum">
              <a:rPr lang="fr-FR" sz="1200"/>
              <a:pPr algn="r"/>
              <a:t>7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24044326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/>
          </a:bodyPr>
          <a:lstStyle/>
          <a:p>
            <a:pPr marL="342900" lvl="1" indent="-342900" eaLnBrk="1" hangingPunct="1">
              <a:buClr>
                <a:srgbClr val="22228B"/>
              </a:buClr>
              <a:buSzPct val="120000"/>
              <a:defRPr/>
            </a:pPr>
            <a:r>
              <a:rPr lang="en-GB" sz="24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The </a:t>
            </a:r>
            <a:r>
              <a:rPr lang="en-GB" sz="24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co</a:t>
            </a:r>
            <a:r>
              <a:rPr lang="en-GB" sz="24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-expertise process </a:t>
            </a:r>
          </a:p>
        </p:txBody>
      </p:sp>
      <p:sp>
        <p:nvSpPr>
          <p:cNvPr id="28675" name="Espace réservé du contenu 7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483552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0" dirty="0" smtClean="0">
                <a:solidFill>
                  <a:srgbClr val="000045"/>
                </a:solidFill>
                <a:latin typeface="Arial" charset="0"/>
                <a:ea typeface="ＭＳ Ｐゴシック" charset="0"/>
                <a:cs typeface="Arial" charset="0"/>
              </a:rPr>
              <a:t>This process relies </a:t>
            </a:r>
            <a:r>
              <a:rPr lang="en-GB" sz="2000" b="0" dirty="0">
                <a:solidFill>
                  <a:srgbClr val="000045"/>
                </a:solidFill>
                <a:latin typeface="Arial" charset="0"/>
                <a:ea typeface="ＭＳ Ｐゴシック" charset="0"/>
                <a:cs typeface="Arial" charset="0"/>
              </a:rPr>
              <a:t>on: </a:t>
            </a:r>
          </a:p>
          <a:p>
            <a:pPr marL="0" indent="0">
              <a:buNone/>
            </a:pPr>
            <a:endParaRPr lang="en-GB" sz="10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742950" lvl="2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The establishment of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places for dialogue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allowing experts to listen and to discuss together with affected people about their questions, concerns, challenges, but also expectations </a:t>
            </a:r>
          </a:p>
          <a:p>
            <a:pPr marL="742950" lvl="2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An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assessment of the radiological situation </a:t>
            </a:r>
            <a:r>
              <a:rPr lang="en-GB" sz="2000" dirty="0">
                <a:latin typeface="Arial" charset="0"/>
                <a:cs typeface="Arial" charset="0"/>
              </a:rPr>
              <a:t>conducted jointly by locals and experts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in order to identify the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room for manoeuver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to improve this situation taking into account the prevailing circumstances for the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individuals and the community </a:t>
            </a:r>
          </a:p>
          <a:p>
            <a:pPr marL="742950" lvl="2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implementation of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local projects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to address the problems identified at the individual and the community levels with the support of experts, local authorities and professional community workers </a:t>
            </a:r>
          </a:p>
          <a:p>
            <a:pPr marL="742950" lvl="2" indent="-342900">
              <a:lnSpc>
                <a:spcPct val="12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The evaluation and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dissemination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of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results and experiences </a:t>
            </a:r>
            <a:endParaRPr lang="en-GB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454FD69-4E3F-CD44-BF80-21C94516B6B3}" type="slidenum">
              <a:rPr lang="fr-FR" sz="1200"/>
              <a:pPr algn="r"/>
              <a:t>8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04415594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 marL="342900" lvl="1" indent="-342900" eaLnBrk="1" hangingPunct="1">
              <a:buClr>
                <a:srgbClr val="22228B"/>
              </a:buClr>
              <a:buSzPct val="120000"/>
              <a:defRPr/>
            </a:pPr>
            <a:r>
              <a:rPr lang="en-GB" sz="2400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GB" sz="24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Some </a:t>
            </a:r>
            <a:r>
              <a:rPr lang="en-GB" sz="24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tips for carrying out the </a:t>
            </a:r>
            <a:r>
              <a:rPr lang="en-GB" sz="24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co-expertise process </a:t>
            </a:r>
          </a:p>
        </p:txBody>
      </p:sp>
      <p:sp>
        <p:nvSpPr>
          <p:cNvPr id="28675" name="Espace réservé du contenu 7"/>
          <p:cNvSpPr>
            <a:spLocks noGrp="1"/>
          </p:cNvSpPr>
          <p:nvPr>
            <p:ph idx="1"/>
          </p:nvPr>
        </p:nvSpPr>
        <p:spPr>
          <a:xfrm>
            <a:off x="304800" y="1174392"/>
            <a:ext cx="8534400" cy="5252719"/>
          </a:xfrm>
        </p:spPr>
        <p:txBody>
          <a:bodyPr wrap="square">
            <a:spAutoFit/>
          </a:bodyPr>
          <a:lstStyle/>
          <a:p>
            <a:pPr marL="742950" lvl="2" indent="-342900"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Meet people where they live and listen to them carefully</a:t>
            </a:r>
          </a:p>
          <a:p>
            <a:pPr marL="742950" lvl="2" indent="-342900"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Ask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questions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to understand the local situation rather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than deliver knowledge</a:t>
            </a:r>
          </a:p>
          <a:p>
            <a:pPr marL="742950" lvl="2" indent="-342900"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Visit people regularly </a:t>
            </a:r>
          </a:p>
          <a:p>
            <a:pPr marL="742950" lvl="2" indent="-342900"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Trust the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capacity of local stakeholders to implement the procedures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themselves</a:t>
            </a:r>
          </a:p>
          <a:p>
            <a:pPr marL="742950" lvl="2" indent="-342900"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Facilitate the sharing of individual experiences</a:t>
            </a:r>
            <a:endParaRPr lang="en-GB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2950" lvl="2" indent="-342900"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Rely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on local intermediaries (authorities, professional community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workers,…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) to maintain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 contact with the people</a:t>
            </a:r>
            <a:endParaRPr lang="en-GB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2950" lvl="2" indent="-342900"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Train and put in place local counsellors to ensure a daily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presence</a:t>
            </a:r>
          </a:p>
          <a:p>
            <a:pPr marL="742950" lvl="2" indent="-342900"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… </a:t>
            </a:r>
            <a:endParaRPr lang="en-GB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00050" lvl="2" indent="0" algn="ctr">
              <a:lnSpc>
                <a:spcPct val="80000"/>
              </a:lnSpc>
              <a:spcAft>
                <a:spcPts val="600"/>
              </a:spcAft>
              <a:buSzPct val="95000"/>
              <a:buNone/>
              <a:defRPr/>
            </a:pPr>
            <a:r>
              <a:rPr lang="en-GB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Work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with people not for them</a:t>
            </a:r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endParaRPr lang="en-GB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454FD69-4E3F-CD44-BF80-21C94516B6B3}" type="slidenum">
              <a:rPr lang="fr-FR" sz="1200"/>
              <a:pPr algn="r"/>
              <a:t>9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08033154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/>
      <a:bodyPr vert="horz" lIns="0" rIns="18288">
        <a:normAutofit/>
      </a:bodyPr>
      <a:lstStyle>
        <a:defPPr marL="0" marR="45720" indent="0" algn="r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chemeClr val="accent3"/>
          </a:buClr>
          <a:buSzPct val="95000"/>
          <a:buFont typeface="Wingdings 2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1567</Words>
  <Application>Microsoft Macintosh PowerPoint</Application>
  <PresentationFormat>Présentation à l'écran (4:3)</PresentationFormat>
  <Paragraphs>198</Paragraphs>
  <Slides>33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Flow</vt:lpstr>
      <vt:lpstr>The role of experts in post nuclear accident rehabilitation: the co-expertise process  </vt:lpstr>
      <vt:lpstr> Introductory remark </vt:lpstr>
      <vt:lpstr>The key points of ICRP Publication 111</vt:lpstr>
      <vt:lpstr> What is at stake after the accident? </vt:lpstr>
      <vt:lpstr>The human dimension of  the post-accident situation in brief</vt:lpstr>
      <vt:lpstr>The role of experts in the  post-accident situation in brief</vt:lpstr>
      <vt:lpstr>Lessons from Chernobyl</vt:lpstr>
      <vt:lpstr>The co-expertise process </vt:lpstr>
      <vt:lpstr> Some tips for carrying out the co-expertise process </vt:lpstr>
      <vt:lpstr>The practical radiological protection culture (1)</vt:lpstr>
      <vt:lpstr>The practical radiological protection culture (2) </vt:lpstr>
      <vt:lpstr>The stakeholder engagement process in summary</vt:lpstr>
      <vt:lpstr>The co-expertise process in Fukushima</vt:lpstr>
      <vt:lpstr>Experience feedback from Japanese colleagues  who engage themselves in the co-expertise process </vt:lpstr>
      <vt:lpstr>The Suetsugi community experience Measuring soil contamination and ambient dose rates in rice paddies  - January 2012</vt:lpstr>
      <vt:lpstr>The Suetsugi community experience First measurements of individual doses - May 2012</vt:lpstr>
      <vt:lpstr>The Suetsugi community experience Dialogue with the inhabitants- July 2012</vt:lpstr>
      <vt:lpstr>The Suetsugi community experience First meeting on external exposures - September 2012 </vt:lpstr>
      <vt:lpstr>The Suetsugi community experience Discussion about external dose measurements – November 2012</vt:lpstr>
      <vt:lpstr>The Suetsugi community experience Visit of decontamination works – March 2013</vt:lpstr>
      <vt:lpstr>The Suetsugi community experience Visit of the waste storage site – March 2013</vt:lpstr>
      <vt:lpstr>The Suetsugi community experience First WBC campaign – May 2013</vt:lpstr>
      <vt:lpstr>The Suetsugi community experience Measurements of garden food products – July 2013</vt:lpstr>
      <vt:lpstr>The Suetsugi community experience Second WBC campaign – September 2013</vt:lpstr>
      <vt:lpstr>The Suetsugi community experience Participation to the 7th ICRP dialogue seminar in Iwaki – November 2013</vt:lpstr>
      <vt:lpstr>The Suetsugi community experience Resumption of the Suetsugi festival – April 2014 </vt:lpstr>
      <vt:lpstr>The Suetsugi community experience Visit of the fly ash storage site – May 2014</vt:lpstr>
      <vt:lpstr>The Suetsugi community experience Analysis of measurement results and  monitoring of the fly ash storage site- August 2014</vt:lpstr>
      <vt:lpstr>The Suetsugi community experience Visit of the storage sites and presentation of the local project model  to deepen understanding of radioactivity – December  2014</vt:lpstr>
      <vt:lpstr>Présentation PowerPoint</vt:lpstr>
      <vt:lpstr> Concluding remarks (1) </vt:lpstr>
      <vt:lpstr>Concluding remarks (2)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2014-10-20T14:47:38Z</dcterms:created>
  <dcterms:modified xsi:type="dcterms:W3CDTF">2015-02-25T12:44:34Z</dcterms:modified>
</cp:coreProperties>
</file>